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5"/>
  </p:notesMasterIdLst>
  <p:sldIdLst>
    <p:sldId id="256" r:id="rId5"/>
    <p:sldId id="258" r:id="rId6"/>
    <p:sldId id="421" r:id="rId7"/>
    <p:sldId id="427" r:id="rId8"/>
    <p:sldId id="428" r:id="rId9"/>
    <p:sldId id="429" r:id="rId10"/>
    <p:sldId id="257" r:id="rId11"/>
    <p:sldId id="364" r:id="rId12"/>
    <p:sldId id="365" r:id="rId13"/>
    <p:sldId id="366" r:id="rId14"/>
    <p:sldId id="368" r:id="rId15"/>
    <p:sldId id="369" r:id="rId16"/>
    <p:sldId id="416" r:id="rId17"/>
    <p:sldId id="370" r:id="rId18"/>
    <p:sldId id="417" r:id="rId19"/>
    <p:sldId id="418" r:id="rId20"/>
    <p:sldId id="371" r:id="rId21"/>
    <p:sldId id="373" r:id="rId22"/>
    <p:sldId id="374" r:id="rId23"/>
    <p:sldId id="376" r:id="rId24"/>
    <p:sldId id="420" r:id="rId25"/>
    <p:sldId id="377" r:id="rId26"/>
    <p:sldId id="378" r:id="rId27"/>
    <p:sldId id="380" r:id="rId28"/>
    <p:sldId id="388" r:id="rId29"/>
    <p:sldId id="389" r:id="rId30"/>
    <p:sldId id="390" r:id="rId31"/>
    <p:sldId id="391" r:id="rId32"/>
    <p:sldId id="392" r:id="rId33"/>
    <p:sldId id="393" r:id="rId34"/>
    <p:sldId id="399" r:id="rId35"/>
    <p:sldId id="384" r:id="rId36"/>
    <p:sldId id="426" r:id="rId37"/>
    <p:sldId id="422" r:id="rId38"/>
    <p:sldId id="423" r:id="rId39"/>
    <p:sldId id="424" r:id="rId40"/>
    <p:sldId id="397" r:id="rId41"/>
    <p:sldId id="398" r:id="rId42"/>
    <p:sldId id="385" r:id="rId43"/>
    <p:sldId id="386" r:id="rId44"/>
    <p:sldId id="387" r:id="rId45"/>
    <p:sldId id="394" r:id="rId46"/>
    <p:sldId id="395" r:id="rId47"/>
    <p:sldId id="396" r:id="rId48"/>
    <p:sldId id="402" r:id="rId49"/>
    <p:sldId id="403" r:id="rId50"/>
    <p:sldId id="363" r:id="rId51"/>
    <p:sldId id="404" r:id="rId52"/>
    <p:sldId id="405" r:id="rId53"/>
    <p:sldId id="406" r:id="rId54"/>
    <p:sldId id="407" r:id="rId55"/>
    <p:sldId id="408" r:id="rId56"/>
    <p:sldId id="409" r:id="rId57"/>
    <p:sldId id="410" r:id="rId58"/>
    <p:sldId id="411" r:id="rId59"/>
    <p:sldId id="412" r:id="rId60"/>
    <p:sldId id="413" r:id="rId61"/>
    <p:sldId id="414" r:id="rId62"/>
    <p:sldId id="415" r:id="rId63"/>
    <p:sldId id="284"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Keivanmarz" initials="AK" lastIdx="1" clrIdx="0">
    <p:extLst>
      <p:ext uri="{19B8F6BF-5375-455C-9EA6-DF929625EA0E}">
        <p15:presenceInfo xmlns:p15="http://schemas.microsoft.com/office/powerpoint/2012/main" userId="Ali Keivanmar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B19D1-0631-4637-9379-3912AD8BBAE8}" v="96" dt="2024-05-17T23:27:10.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11" autoAdjust="0"/>
    <p:restoredTop sz="94660"/>
  </p:normalViewPr>
  <p:slideViewPr>
    <p:cSldViewPr snapToGrid="0">
      <p:cViewPr varScale="1">
        <p:scale>
          <a:sx n="114" d="100"/>
          <a:sy n="114" d="100"/>
        </p:scale>
        <p:origin x="3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Keivanmarz" userId="be195dd7-4fd6-4ab1-8914-9e533d86e4cf" providerId="ADAL" clId="{1F8B1F19-6578-4263-9DC3-E6A20F702804}"/>
    <pc:docChg chg="modSld">
      <pc:chgData name="Ali Keivanmarz" userId="be195dd7-4fd6-4ab1-8914-9e533d86e4cf" providerId="ADAL" clId="{1F8B1F19-6578-4263-9DC3-E6A20F702804}" dt="2023-10-06T23:00:08.686" v="0" actId="14100"/>
      <pc:docMkLst>
        <pc:docMk/>
      </pc:docMkLst>
      <pc:sldChg chg="modSp mod">
        <pc:chgData name="Ali Keivanmarz" userId="be195dd7-4fd6-4ab1-8914-9e533d86e4cf" providerId="ADAL" clId="{1F8B1F19-6578-4263-9DC3-E6A20F702804}" dt="2023-10-06T23:00:08.686" v="0" actId="14100"/>
        <pc:sldMkLst>
          <pc:docMk/>
          <pc:sldMk cId="2755428938" sldId="373"/>
        </pc:sldMkLst>
        <pc:picChg chg="mod">
          <ac:chgData name="Ali Keivanmarz" userId="be195dd7-4fd6-4ab1-8914-9e533d86e4cf" providerId="ADAL" clId="{1F8B1F19-6578-4263-9DC3-E6A20F702804}" dt="2023-10-06T23:00:08.686" v="0" actId="14100"/>
          <ac:picMkLst>
            <pc:docMk/>
            <pc:sldMk cId="2755428938" sldId="373"/>
            <ac:picMk id="4" creationId="{24394B02-8668-49AC-8F7C-6E98A538177C}"/>
          </ac:picMkLst>
        </pc:picChg>
      </pc:sldChg>
    </pc:docChg>
  </pc:docChgLst>
  <pc:docChgLst>
    <pc:chgData name="Ali Keivanmarz" userId="be195dd7-4fd6-4ab1-8914-9e533d86e4cf" providerId="ADAL" clId="{071B19D1-0631-4637-9379-3912AD8BBAE8}"/>
    <pc:docChg chg="modSld sldOrd">
      <pc:chgData name="Ali Keivanmarz" userId="be195dd7-4fd6-4ab1-8914-9e533d86e4cf" providerId="ADAL" clId="{071B19D1-0631-4637-9379-3912AD8BBAE8}" dt="2024-05-17T23:27:10.964" v="93" actId="1076"/>
      <pc:docMkLst>
        <pc:docMk/>
      </pc:docMkLst>
      <pc:sldChg chg="modSp">
        <pc:chgData name="Ali Keivanmarz" userId="be195dd7-4fd6-4ab1-8914-9e533d86e4cf" providerId="ADAL" clId="{071B19D1-0631-4637-9379-3912AD8BBAE8}" dt="2024-05-17T22:52:35.598" v="27" actId="1367"/>
        <pc:sldMkLst>
          <pc:docMk/>
          <pc:sldMk cId="1523095748" sldId="364"/>
        </pc:sldMkLst>
        <pc:spChg chg="mod">
          <ac:chgData name="Ali Keivanmarz" userId="be195dd7-4fd6-4ab1-8914-9e533d86e4cf" providerId="ADAL" clId="{071B19D1-0631-4637-9379-3912AD8BBAE8}" dt="2024-05-17T22:52:21.644" v="26" actId="20577"/>
          <ac:spMkLst>
            <pc:docMk/>
            <pc:sldMk cId="1523095748" sldId="364"/>
            <ac:spMk id="10" creationId="{D30CD8C3-A09E-4B5C-B758-FE5235091110}"/>
          </ac:spMkLst>
        </pc:spChg>
        <pc:picChg chg="mod">
          <ac:chgData name="Ali Keivanmarz" userId="be195dd7-4fd6-4ab1-8914-9e533d86e4cf" providerId="ADAL" clId="{071B19D1-0631-4637-9379-3912AD8BBAE8}" dt="2024-05-17T22:50:42.180" v="25" actId="1367"/>
          <ac:picMkLst>
            <pc:docMk/>
            <pc:sldMk cId="1523095748" sldId="364"/>
            <ac:picMk id="4" creationId="{E11BD5C0-8233-B9D0-2C22-65AE4D554303}"/>
          </ac:picMkLst>
        </pc:picChg>
        <pc:picChg chg="mod">
          <ac:chgData name="Ali Keivanmarz" userId="be195dd7-4fd6-4ab1-8914-9e533d86e4cf" providerId="ADAL" clId="{071B19D1-0631-4637-9379-3912AD8BBAE8}" dt="2024-05-17T22:52:35.598" v="27" actId="1367"/>
          <ac:picMkLst>
            <pc:docMk/>
            <pc:sldMk cId="1523095748" sldId="364"/>
            <ac:picMk id="13" creationId="{52346B62-B00F-2A00-4D9A-35AB9332CDE4}"/>
          </ac:picMkLst>
        </pc:picChg>
      </pc:sldChg>
      <pc:sldChg chg="addSp delSp modSp">
        <pc:chgData name="Ali Keivanmarz" userId="be195dd7-4fd6-4ab1-8914-9e533d86e4cf" providerId="ADAL" clId="{071B19D1-0631-4637-9379-3912AD8BBAE8}" dt="2024-05-17T22:54:47.386" v="34" actId="21"/>
        <pc:sldMkLst>
          <pc:docMk/>
          <pc:sldMk cId="207239653" sldId="365"/>
        </pc:sldMkLst>
        <pc:picChg chg="add del mod">
          <ac:chgData name="Ali Keivanmarz" userId="be195dd7-4fd6-4ab1-8914-9e533d86e4cf" providerId="ADAL" clId="{071B19D1-0631-4637-9379-3912AD8BBAE8}" dt="2024-05-17T22:54:47.386" v="34" actId="21"/>
          <ac:picMkLst>
            <pc:docMk/>
            <pc:sldMk cId="207239653" sldId="365"/>
            <ac:picMk id="3074" creationId="{29E8C773-ECA3-6EE1-7C21-7935F101E78A}"/>
          </ac:picMkLst>
        </pc:picChg>
      </pc:sldChg>
      <pc:sldChg chg="addSp modSp">
        <pc:chgData name="Ali Keivanmarz" userId="be195dd7-4fd6-4ab1-8914-9e533d86e4cf" providerId="ADAL" clId="{071B19D1-0631-4637-9379-3912AD8BBAE8}" dt="2024-05-17T22:55:50.280" v="45"/>
        <pc:sldMkLst>
          <pc:docMk/>
          <pc:sldMk cId="2301629331" sldId="368"/>
        </pc:sldMkLst>
        <pc:spChg chg="add mod">
          <ac:chgData name="Ali Keivanmarz" userId="be195dd7-4fd6-4ab1-8914-9e533d86e4cf" providerId="ADAL" clId="{071B19D1-0631-4637-9379-3912AD8BBAE8}" dt="2024-05-17T22:55:28.358" v="44"/>
          <ac:spMkLst>
            <pc:docMk/>
            <pc:sldMk cId="2301629331" sldId="368"/>
            <ac:spMk id="6" creationId="{7F52BCF7-84AD-699A-FA60-2DA047BFF337}"/>
          </ac:spMkLst>
        </pc:spChg>
        <pc:spChg chg="add mod">
          <ac:chgData name="Ali Keivanmarz" userId="be195dd7-4fd6-4ab1-8914-9e533d86e4cf" providerId="ADAL" clId="{071B19D1-0631-4637-9379-3912AD8BBAE8}" dt="2024-05-17T22:55:50.280" v="45"/>
          <ac:spMkLst>
            <pc:docMk/>
            <pc:sldMk cId="2301629331" sldId="368"/>
            <ac:spMk id="8" creationId="{B647839B-3B2F-FC3D-44DC-2C9B463D0BD0}"/>
          </ac:spMkLst>
        </pc:spChg>
        <pc:picChg chg="add mod">
          <ac:chgData name="Ali Keivanmarz" userId="be195dd7-4fd6-4ab1-8914-9e533d86e4cf" providerId="ADAL" clId="{071B19D1-0631-4637-9379-3912AD8BBAE8}" dt="2024-05-17T22:55:24.296" v="43" actId="1076"/>
          <ac:picMkLst>
            <pc:docMk/>
            <pc:sldMk cId="2301629331" sldId="368"/>
            <ac:picMk id="4" creationId="{3DA0FCF8-0148-52B7-9991-FE163FE8DD7E}"/>
          </ac:picMkLst>
        </pc:picChg>
        <pc:picChg chg="add mod">
          <ac:chgData name="Ali Keivanmarz" userId="be195dd7-4fd6-4ab1-8914-9e533d86e4cf" providerId="ADAL" clId="{071B19D1-0631-4637-9379-3912AD8BBAE8}" dt="2024-05-17T22:55:22.999" v="41" actId="1076"/>
          <ac:picMkLst>
            <pc:docMk/>
            <pc:sldMk cId="2301629331" sldId="368"/>
            <ac:picMk id="3074" creationId="{29E8C773-ECA3-6EE1-7C21-7935F101E78A}"/>
          </ac:picMkLst>
        </pc:picChg>
      </pc:sldChg>
      <pc:sldChg chg="addSp delSp modSp">
        <pc:chgData name="Ali Keivanmarz" userId="be195dd7-4fd6-4ab1-8914-9e533d86e4cf" providerId="ADAL" clId="{071B19D1-0631-4637-9379-3912AD8BBAE8}" dt="2024-05-17T23:01:20.313" v="73" actId="1076"/>
        <pc:sldMkLst>
          <pc:docMk/>
          <pc:sldMk cId="1335343073" sldId="369"/>
        </pc:sldMkLst>
        <pc:grpChg chg="add mod">
          <ac:chgData name="Ali Keivanmarz" userId="be195dd7-4fd6-4ab1-8914-9e533d86e4cf" providerId="ADAL" clId="{071B19D1-0631-4637-9379-3912AD8BBAE8}" dt="2024-05-17T23:01:20.313" v="73" actId="1076"/>
          <ac:grpSpMkLst>
            <pc:docMk/>
            <pc:sldMk cId="1335343073" sldId="369"/>
            <ac:grpSpMk id="11" creationId="{4C5F5EA3-10F7-942D-D7BA-BC458FCACC96}"/>
          </ac:grpSpMkLst>
        </pc:grpChg>
        <pc:picChg chg="add mod">
          <ac:chgData name="Ali Keivanmarz" userId="be195dd7-4fd6-4ab1-8914-9e533d86e4cf" providerId="ADAL" clId="{071B19D1-0631-4637-9379-3912AD8BBAE8}" dt="2024-05-17T23:01:20.313" v="73" actId="1076"/>
          <ac:picMkLst>
            <pc:docMk/>
            <pc:sldMk cId="1335343073" sldId="369"/>
            <ac:picMk id="3" creationId="{A426753D-3D7F-8ECA-6B50-2EF82E8B1976}"/>
          </ac:picMkLst>
        </pc:picChg>
        <pc:picChg chg="add mod">
          <ac:chgData name="Ali Keivanmarz" userId="be195dd7-4fd6-4ab1-8914-9e533d86e4cf" providerId="ADAL" clId="{071B19D1-0631-4637-9379-3912AD8BBAE8}" dt="2024-05-17T23:01:20.313" v="73" actId="1076"/>
          <ac:picMkLst>
            <pc:docMk/>
            <pc:sldMk cId="1335343073" sldId="369"/>
            <ac:picMk id="6" creationId="{1DA4E648-E341-18CE-CB2E-D1822562D474}"/>
          </ac:picMkLst>
        </pc:picChg>
        <pc:picChg chg="add del mod">
          <ac:chgData name="Ali Keivanmarz" userId="be195dd7-4fd6-4ab1-8914-9e533d86e4cf" providerId="ADAL" clId="{071B19D1-0631-4637-9379-3912AD8BBAE8}" dt="2024-05-17T23:01:20.313" v="73" actId="1076"/>
          <ac:picMkLst>
            <pc:docMk/>
            <pc:sldMk cId="1335343073" sldId="369"/>
            <ac:picMk id="8" creationId="{DD940A7D-6A4F-70BA-B3E6-CA85364BA6BC}"/>
          </ac:picMkLst>
        </pc:picChg>
        <pc:picChg chg="add del mod">
          <ac:chgData name="Ali Keivanmarz" userId="be195dd7-4fd6-4ab1-8914-9e533d86e4cf" providerId="ADAL" clId="{071B19D1-0631-4637-9379-3912AD8BBAE8}" dt="2024-05-17T23:00:53.744" v="68" actId="478"/>
          <ac:picMkLst>
            <pc:docMk/>
            <pc:sldMk cId="1335343073" sldId="369"/>
            <ac:picMk id="9" creationId="{ACF86DF8-AC64-9954-C79B-B5E725E28D66}"/>
          </ac:picMkLst>
        </pc:picChg>
        <pc:picChg chg="add mod">
          <ac:chgData name="Ali Keivanmarz" userId="be195dd7-4fd6-4ab1-8914-9e533d86e4cf" providerId="ADAL" clId="{071B19D1-0631-4637-9379-3912AD8BBAE8}" dt="2024-05-17T23:01:20.313" v="73" actId="1076"/>
          <ac:picMkLst>
            <pc:docMk/>
            <pc:sldMk cId="1335343073" sldId="369"/>
            <ac:picMk id="4098" creationId="{74CE0F9F-B132-586C-19D4-43B27831D1F0}"/>
          </ac:picMkLst>
        </pc:picChg>
      </pc:sldChg>
      <pc:sldChg chg="addSp delSp modSp">
        <pc:chgData name="Ali Keivanmarz" userId="be195dd7-4fd6-4ab1-8914-9e533d86e4cf" providerId="ADAL" clId="{071B19D1-0631-4637-9379-3912AD8BBAE8}" dt="2024-05-17T23:27:10.964" v="93" actId="1076"/>
        <pc:sldMkLst>
          <pc:docMk/>
          <pc:sldMk cId="3419963844" sldId="376"/>
        </pc:sldMkLst>
        <pc:picChg chg="add mod">
          <ac:chgData name="Ali Keivanmarz" userId="be195dd7-4fd6-4ab1-8914-9e533d86e4cf" providerId="ADAL" clId="{071B19D1-0631-4637-9379-3912AD8BBAE8}" dt="2024-05-17T23:22:28.362" v="76" actId="1076"/>
          <ac:picMkLst>
            <pc:docMk/>
            <pc:sldMk cId="3419963844" sldId="376"/>
            <ac:picMk id="6146" creationId="{4C8FBB4C-E156-B5F6-3F2B-BD08552E8737}"/>
          </ac:picMkLst>
        </pc:picChg>
        <pc:picChg chg="add del mod">
          <ac:chgData name="Ali Keivanmarz" userId="be195dd7-4fd6-4ab1-8914-9e533d86e4cf" providerId="ADAL" clId="{071B19D1-0631-4637-9379-3912AD8BBAE8}" dt="2024-05-17T23:25:03.704" v="85" actId="478"/>
          <ac:picMkLst>
            <pc:docMk/>
            <pc:sldMk cId="3419963844" sldId="376"/>
            <ac:picMk id="6148" creationId="{B2D23BE6-47CA-C012-58BC-A7924559AFFC}"/>
          </ac:picMkLst>
        </pc:picChg>
        <pc:picChg chg="add mod">
          <ac:chgData name="Ali Keivanmarz" userId="be195dd7-4fd6-4ab1-8914-9e533d86e4cf" providerId="ADAL" clId="{071B19D1-0631-4637-9379-3912AD8BBAE8}" dt="2024-05-17T23:27:10.964" v="93" actId="1076"/>
          <ac:picMkLst>
            <pc:docMk/>
            <pc:sldMk cId="3419963844" sldId="376"/>
            <ac:picMk id="6150" creationId="{90D86A83-31D3-13C7-38DF-6A620DC6D7C7}"/>
          </ac:picMkLst>
        </pc:picChg>
      </pc:sldChg>
      <pc:sldChg chg="addSp modSp ord">
        <pc:chgData name="Ali Keivanmarz" userId="be195dd7-4fd6-4ab1-8914-9e533d86e4cf" providerId="ADAL" clId="{071B19D1-0631-4637-9379-3912AD8BBAE8}" dt="2024-05-17T22:40:41.756" v="15"/>
        <pc:sldMkLst>
          <pc:docMk/>
          <pc:sldMk cId="1856147788" sldId="428"/>
        </pc:sldMkLst>
        <pc:spChg chg="mod">
          <ac:chgData name="Ali Keivanmarz" userId="be195dd7-4fd6-4ab1-8914-9e533d86e4cf" providerId="ADAL" clId="{071B19D1-0631-4637-9379-3912AD8BBAE8}" dt="2024-05-17T22:40:41.756" v="15"/>
          <ac:spMkLst>
            <pc:docMk/>
            <pc:sldMk cId="1856147788" sldId="428"/>
            <ac:spMk id="13" creationId="{24956A80-EDAE-4166-B779-49CA8832B144}"/>
          </ac:spMkLst>
        </pc:spChg>
        <pc:picChg chg="add mod">
          <ac:chgData name="Ali Keivanmarz" userId="be195dd7-4fd6-4ab1-8914-9e533d86e4cf" providerId="ADAL" clId="{071B19D1-0631-4637-9379-3912AD8BBAE8}" dt="2024-05-17T22:36:11.282" v="3" actId="14100"/>
          <ac:picMkLst>
            <pc:docMk/>
            <pc:sldMk cId="1856147788" sldId="428"/>
            <ac:picMk id="1026" creationId="{927AD837-0848-B2EC-FF7D-18DF3FB36EC1}"/>
          </ac:picMkLst>
        </pc:picChg>
        <pc:picChg chg="add mod">
          <ac:chgData name="Ali Keivanmarz" userId="be195dd7-4fd6-4ab1-8914-9e533d86e4cf" providerId="ADAL" clId="{071B19D1-0631-4637-9379-3912AD8BBAE8}" dt="2024-05-17T22:39:18.548" v="13" actId="1076"/>
          <ac:picMkLst>
            <pc:docMk/>
            <pc:sldMk cId="1856147788" sldId="428"/>
            <ac:picMk id="1028" creationId="{FE3275AE-F89C-008E-A67F-3454C9ED3869}"/>
          </ac:picMkLst>
        </pc:picChg>
      </pc:sldChg>
      <pc:sldChg chg="addSp delSp modSp">
        <pc:chgData name="Ali Keivanmarz" userId="be195dd7-4fd6-4ab1-8914-9e533d86e4cf" providerId="ADAL" clId="{071B19D1-0631-4637-9379-3912AD8BBAE8}" dt="2024-05-17T22:42:54.907" v="24" actId="1076"/>
        <pc:sldMkLst>
          <pc:docMk/>
          <pc:sldMk cId="2237325394" sldId="429"/>
        </pc:sldMkLst>
        <pc:spChg chg="mod">
          <ac:chgData name="Ali Keivanmarz" userId="be195dd7-4fd6-4ab1-8914-9e533d86e4cf" providerId="ADAL" clId="{071B19D1-0631-4637-9379-3912AD8BBAE8}" dt="2024-05-17T22:40:36.046" v="14"/>
          <ac:spMkLst>
            <pc:docMk/>
            <pc:sldMk cId="2237325394" sldId="429"/>
            <ac:spMk id="13" creationId="{24956A80-EDAE-4166-B779-49CA8832B144}"/>
          </ac:spMkLst>
        </pc:spChg>
        <pc:picChg chg="del">
          <ac:chgData name="Ali Keivanmarz" userId="be195dd7-4fd6-4ab1-8914-9e533d86e4cf" providerId="ADAL" clId="{071B19D1-0631-4637-9379-3912AD8BBAE8}" dt="2024-05-17T22:42:41.653" v="16" actId="478"/>
          <ac:picMkLst>
            <pc:docMk/>
            <pc:sldMk cId="2237325394" sldId="429"/>
            <ac:picMk id="1028" creationId="{FE3275AE-F89C-008E-A67F-3454C9ED3869}"/>
          </ac:picMkLst>
        </pc:picChg>
        <pc:picChg chg="add mod">
          <ac:chgData name="Ali Keivanmarz" userId="be195dd7-4fd6-4ab1-8914-9e533d86e4cf" providerId="ADAL" clId="{071B19D1-0631-4637-9379-3912AD8BBAE8}" dt="2024-05-17T22:42:54.907" v="24" actId="1076"/>
          <ac:picMkLst>
            <pc:docMk/>
            <pc:sldMk cId="2237325394" sldId="429"/>
            <ac:picMk id="2050" creationId="{7F940451-92C4-3FC5-EA16-D8DA40ACC4A3}"/>
          </ac:picMkLst>
        </pc:picChg>
      </pc:sldChg>
    </pc:docChg>
  </pc:docChgLst>
</pc:chgInfo>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1-10-25T23:03:58.213"/>
    </inkml:context>
    <inkml:brush xml:id="br0">
      <inkml:brushProperty name="width" value="0.05292" units="cm"/>
      <inkml:brushProperty name="height" value="0.05292" units="cm"/>
      <inkml:brushProperty name="color" value="#FF00FF"/>
    </inkml:brush>
  </inkml:definitions>
  <inkml:trace contextRef="#ctx0" brushRef="#br0">6471 5941 7847,'0'0'-128,"0"0"32,0 0 352,0 0 449,17 0 640,-17 0-128,18 0-512,-18 0-33,18 0 97,-18 0-160,0 0-193,18 18-192,-18-18 0,18 18-63,-18-18-33,0 18-32,17 0 0,-17 17 128,0-17-64,0 19 0,0-1-63,0 0-33,0-1-32,0 1-32,0 0 64,0-19-64,0 20 32,-17-2 0,17 2-32,0-1 32,-18-1 32,18 1-64,-18 1 32,0-3 0,0 2 0,1 0-32,-1 1 32,-1-1 32,1-18 32,0 17 0,1 1-32,-1 0-32,0-1-32,0 1 64,-1 0-64,3 1 32,-2-1-32,-1-1 0,1 1 129,0-1-1,2 1-64,-3 18-64,1-18 32,-1 0-32,1 0 32,0-1-32,18 1 0,-17 0 32,17-19 0,0 20 0,-18-19-32,0 18 0,18 0 32,-18-18-64,18 18 64,-18-1-32,1-17 0,17 18 32,-18 0-32,0 0 32,18-18-32,-19 18 32,1-18-64,18 18 32,-16 0 0,16-19 32,-18 19-32,18 0 0,-19 0 64,1-18-96,18 17 0,-19 2 32,2-1 32,17 0-32,-18-18-32,18 17-32,-18-17 160,18 18-96,-18-19-32,18 19 96,0-17-128,0-2 64,-18 2 0,18 17 32,0-18-32,0 17 0,0-17 0,0 0 32,-17 18-32,17-18 0,0-1 0,0 19 0,0-18-32,0 0 32,0 19 0,0-19 32,0-1-96,0 2 96,0 16-64,0-17 32,0 0 32,17 18 0,-17-18 0,0-1 0,0 19 0,18-18-32,-18 18 0,18-18 0,0 0 64,-18 1-128,18-2 64,-1 19 96,-17-19-64,19 2 32,-1-1-64,1 0 64,-1 0 64,-2-1-224,21 2 96,-19-2 64,0 1-64,-1 0 0,1-18 65,0 18-162,0 1 161,0-1-96,-1-1 64,19 1-32,-17-18 97,-1 18-97,1 0-97,15-18 162,-16 18-97,19-18-1,-21 18 130,21-18-129,-19 17 0,17-17 128,1 0-128,-17 0 32,16 19 32,-17-19-64,18 0 64,-1 0-32,1 0 0,-18 0 0,17 0 0,2 17 64,-1-17-160,0 0 32,0 0 128,-1 18-64,1-18 0,-18 0 0,18 18-32,-1-18 96,2 0-128,-2 18 128,2-18-32,-1 0-64,-1 0 0,1 18 32,17-18 64,-17 18-96,0-18 64,0 0-64,1 19 128,-3-19-224,3 17-97,16-17 450,-17 18-161,0-18-64,18 0 32,-18 19 0,17-19-32,-16 17 0,-3-17 32,21 0-32,-19 18-32,0 0 96,17-18-64,-17 0 32,17 17 32,-17-17-96,18 19 256,-17-19-64,-3 0-160,3 18 0,-1-18 64,17 0-64,-17 0-32,-1 17 64,2-17 0,0 0 0,-21 0 32,20 18-64,1-18 32,-2 0-64,1 18 128,-18-18-160,17 0 128,2 0-64,-2 18 65,-17-18-162,18 0 129,-1 18-32,1-18 65,1 0-65,16 0-65,-16 0 130,-2 18-33,1-18 0,0 0-64,-1 0 64,1 0-64,17 0 160,-16 0-160,16-18 32,2 18-64,-20 0 128,19 0-64,-1 0 0,1-18 96,0 18-192,-1 0 96,2 0 0,-2 0-32,1 0 64,0-18-32,-1 18 0,1 0 64,-1 0 0,2 0 128,-19 0-160,0 0-96,-1 0 0,1 0-449,0 0-255,-19-18 31,1 18-192,-18 0-1377,0 0-8873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3946C-EEF4-4691-97B6-30F0EDA19067}" type="datetimeFigureOut">
              <a:rPr lang="en-NZ" smtClean="0"/>
              <a:t>18/05/2024</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DE49B-87E6-4CE2-BE11-99BDAB9521FA}" type="slidenum">
              <a:rPr lang="en-NZ" smtClean="0"/>
              <a:t>‹#›</a:t>
            </a:fld>
            <a:endParaRPr lang="en-NZ"/>
          </a:p>
        </p:txBody>
      </p:sp>
    </p:spTree>
    <p:extLst>
      <p:ext uri="{BB962C8B-B14F-4D97-AF65-F5344CB8AC3E}">
        <p14:creationId xmlns:p14="http://schemas.microsoft.com/office/powerpoint/2010/main" val="85563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7EB2FE-607F-49DB-A541-E0739EFE4266}" type="datetime1">
              <a:rPr lang="en-NZ" smtClean="0"/>
              <a:t>18/05/2024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707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BA996-0766-45CF-A2AC-9C6836BCE4A7}" type="datetime1">
              <a:rPr lang="en-NZ" smtClean="0"/>
              <a:t>18/05/2024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162700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8C5E0-2CE2-4EB7-A9E6-2A5B27A1C75F}" type="datetime1">
              <a:rPr lang="en-NZ" smtClean="0"/>
              <a:t>18/05/2024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299276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E0493-168C-4A89-A455-4FF50EE78F2C}" type="datetime1">
              <a:rPr lang="en-NZ" smtClean="0"/>
              <a:t>18/05/2024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4159313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609B99-9E03-4135-AF82-9A2C74CC9893}" type="datetime1">
              <a:rPr lang="en-NZ" smtClean="0"/>
              <a:t>18/05/2024</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07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9C566F-4F5E-4C29-B909-1183AA01254B}" type="datetime1">
              <a:rPr lang="en-NZ" smtClean="0"/>
              <a:t>18/05/2024</a:t>
            </a:fld>
            <a:endParaRPr lang="en-NZ"/>
          </a:p>
        </p:txBody>
      </p:sp>
      <p:sp>
        <p:nvSpPr>
          <p:cNvPr id="6" name="Footer Placeholder 5"/>
          <p:cNvSpPr>
            <a:spLocks noGrp="1"/>
          </p:cNvSpPr>
          <p:nvPr>
            <p:ph type="ftr" sz="quarter" idx="11"/>
          </p:nvPr>
        </p:nvSpPr>
        <p:spPr/>
        <p:txBody>
          <a:bodyPr/>
          <a:lstStyle/>
          <a:p>
            <a:r>
              <a:rPr lang="en-GB"/>
              <a:t>Machine Learning, Week 1 - B</a:t>
            </a:r>
            <a:endParaRPr lang="en-NZ"/>
          </a:p>
        </p:txBody>
      </p:sp>
      <p:sp>
        <p:nvSpPr>
          <p:cNvPr id="7" name="Slide Number Placeholder 6"/>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534910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FF6B09-336F-4BAE-9995-4C9C523BD8FA}" type="datetime1">
              <a:rPr lang="en-NZ" smtClean="0"/>
              <a:t>18/05/2024</a:t>
            </a:fld>
            <a:endParaRPr lang="en-NZ"/>
          </a:p>
        </p:txBody>
      </p:sp>
      <p:sp>
        <p:nvSpPr>
          <p:cNvPr id="8" name="Footer Placeholder 7"/>
          <p:cNvSpPr>
            <a:spLocks noGrp="1"/>
          </p:cNvSpPr>
          <p:nvPr>
            <p:ph type="ftr" sz="quarter" idx="11"/>
          </p:nvPr>
        </p:nvSpPr>
        <p:spPr/>
        <p:txBody>
          <a:bodyPr/>
          <a:lstStyle/>
          <a:p>
            <a:r>
              <a:rPr lang="en-GB"/>
              <a:t>Machine Learning, Week 1 - B</a:t>
            </a:r>
            <a:endParaRPr lang="en-NZ"/>
          </a:p>
        </p:txBody>
      </p:sp>
      <p:sp>
        <p:nvSpPr>
          <p:cNvPr id="9" name="Slide Number Placeholder 8"/>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82002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0ECD8C-1999-4335-B878-69311B95AE32}" type="datetime1">
              <a:rPr lang="en-NZ" smtClean="0"/>
              <a:t>18/05/2024</a:t>
            </a:fld>
            <a:endParaRPr lang="en-NZ"/>
          </a:p>
        </p:txBody>
      </p:sp>
      <p:sp>
        <p:nvSpPr>
          <p:cNvPr id="4" name="Footer Placeholder 3"/>
          <p:cNvSpPr>
            <a:spLocks noGrp="1"/>
          </p:cNvSpPr>
          <p:nvPr>
            <p:ph type="ftr" sz="quarter" idx="11"/>
          </p:nvPr>
        </p:nvSpPr>
        <p:spPr/>
        <p:txBody>
          <a:bodyPr/>
          <a:lstStyle/>
          <a:p>
            <a:r>
              <a:rPr lang="en-GB"/>
              <a:t>Machine Learning, Week 1 - B</a:t>
            </a:r>
            <a:endParaRPr lang="en-NZ"/>
          </a:p>
        </p:txBody>
      </p:sp>
      <p:sp>
        <p:nvSpPr>
          <p:cNvPr id="5" name="Slide Number Placeholder 4"/>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906257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154758-E5DA-48C6-8164-583987A99749}" type="datetime1">
              <a:rPr lang="en-NZ" smtClean="0"/>
              <a:t>18/05/2024</a:t>
            </a:fld>
            <a:endParaRPr lang="en-NZ"/>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Machine Learning, Week 1 - B</a:t>
            </a:r>
            <a:endParaRPr lang="en-NZ"/>
          </a:p>
        </p:txBody>
      </p:sp>
      <p:sp>
        <p:nvSpPr>
          <p:cNvPr id="9" name="Slide Number Placeholder 8"/>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133986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9E2E1E-A859-41EA-95A7-CC642571C31D}" type="datetime1">
              <a:rPr lang="en-NZ" smtClean="0"/>
              <a:t>18/05/2024</a:t>
            </a:fld>
            <a:endParaRPr lang="en-NZ"/>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Machine Learning, Week 1 - B</a:t>
            </a:r>
            <a:endParaRPr lang="en-NZ"/>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B72991-F611-417C-9F25-3D67AC695963}" type="slidenum">
              <a:rPr lang="en-NZ" smtClean="0"/>
              <a:t>‹#›</a:t>
            </a:fld>
            <a:endParaRPr lang="en-NZ"/>
          </a:p>
        </p:txBody>
      </p:sp>
    </p:spTree>
    <p:extLst>
      <p:ext uri="{BB962C8B-B14F-4D97-AF65-F5344CB8AC3E}">
        <p14:creationId xmlns:p14="http://schemas.microsoft.com/office/powerpoint/2010/main" val="163297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0E770-565F-4B85-8EAE-12045F1B1C50}" type="datetime1">
              <a:rPr lang="en-NZ" smtClean="0"/>
              <a:t>18/05/2024</a:t>
            </a:fld>
            <a:endParaRPr lang="en-NZ"/>
          </a:p>
        </p:txBody>
      </p:sp>
      <p:sp>
        <p:nvSpPr>
          <p:cNvPr id="6" name="Footer Placeholder 5"/>
          <p:cNvSpPr>
            <a:spLocks noGrp="1"/>
          </p:cNvSpPr>
          <p:nvPr>
            <p:ph type="ftr" sz="quarter" idx="11"/>
          </p:nvPr>
        </p:nvSpPr>
        <p:spPr/>
        <p:txBody>
          <a:bodyPr/>
          <a:lstStyle/>
          <a:p>
            <a:r>
              <a:rPr lang="en-GB"/>
              <a:t>Machine Learning, Week 1 - B</a:t>
            </a:r>
            <a:endParaRPr lang="en-NZ"/>
          </a:p>
        </p:txBody>
      </p:sp>
      <p:sp>
        <p:nvSpPr>
          <p:cNvPr id="7" name="Slide Number Placeholder 6"/>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604666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E23506-3967-418C-A33A-F2EE2A730DC4}" type="datetime1">
              <a:rPr lang="en-NZ" smtClean="0"/>
              <a:t>18/05/2024</a:t>
            </a:fld>
            <a:endParaRPr lang="en-NZ"/>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Machine Learning, Week 1 - B</a:t>
            </a:r>
            <a:endParaRPr lang="en-NZ"/>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B72991-F611-417C-9F25-3D67AC695963}" type="slidenum">
              <a:rPr lang="en-NZ" smtClean="0"/>
              <a:t>‹#›</a:t>
            </a:fld>
            <a:endParaRPr lang="en-NZ"/>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3932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5" Type="http://schemas.openxmlformats.org/officeDocument/2006/relationships/image" Target="../media/image3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 Id="rId14" Type="http://schemas.openxmlformats.org/officeDocument/2006/relationships/image" Target="../media/image36.jpeg"/></Relationships>
</file>

<file path=ppt/slides/_rels/slide11.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image" Target="../media/image23.jpg"/><Relationship Id="rId7"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6.xml"/><Relationship Id="rId7" Type="http://schemas.openxmlformats.org/officeDocument/2006/relationships/image" Target="../media/image4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23.jpg"/><Relationship Id="rId10" Type="http://schemas.openxmlformats.org/officeDocument/2006/relationships/image" Target="../media/image45.png"/><Relationship Id="rId4" Type="http://schemas.openxmlformats.org/officeDocument/2006/relationships/image" Target="../media/image1.png"/><Relationship Id="rId9" Type="http://schemas.openxmlformats.org/officeDocument/2006/relationships/image" Target="../media/image310.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8.png"/><Relationship Id="rId7" Type="http://schemas.openxmlformats.org/officeDocument/2006/relationships/image" Target="../media/image50.png"/><Relationship Id="rId12"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52.png"/><Relationship Id="rId5" Type="http://schemas.openxmlformats.org/officeDocument/2006/relationships/image" Target="../media/image4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hyperlink" Target="https://www.smithsonianmag.com/innovation/how-does-human-echolocation-work-180965063/" TargetMode="External"/><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slideLayout" Target="../slideLayouts/slideLayout6.xml"/><Relationship Id="rId1" Type="http://schemas.openxmlformats.org/officeDocument/2006/relationships/video" Target="https://www.youtube.com/embed/48evjcN73rw?feature=oembed" TargetMode="Externa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60.png"/><Relationship Id="rId17" Type="http://schemas.openxmlformats.org/officeDocument/2006/relationships/image" Target="../media/image65.gif"/><Relationship Id="rId2" Type="http://schemas.openxmlformats.org/officeDocument/2006/relationships/tags" Target="../tags/tag4.xml"/><Relationship Id="rId16" Type="http://schemas.openxmlformats.org/officeDocument/2006/relationships/image" Target="../media/image64.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59.png"/><Relationship Id="rId5" Type="http://schemas.openxmlformats.org/officeDocument/2006/relationships/tags" Target="../tags/tag7.xml"/><Relationship Id="rId15" Type="http://schemas.openxmlformats.org/officeDocument/2006/relationships/image" Target="../media/image63.png"/><Relationship Id="rId10" Type="http://schemas.openxmlformats.org/officeDocument/2006/relationships/image" Target="../media/image58.png"/><Relationship Id="rId19" Type="http://schemas.microsoft.com/office/2007/relationships/hdphoto" Target="../media/hdphoto6.wdp"/><Relationship Id="rId4" Type="http://schemas.openxmlformats.org/officeDocument/2006/relationships/tags" Target="../tags/tag6.xml"/><Relationship Id="rId9" Type="http://schemas.openxmlformats.org/officeDocument/2006/relationships/image" Target="../media/image1.png"/><Relationship Id="rId1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tags" Target="../tags/tag11.xml"/><Relationship Id="rId16" Type="http://schemas.openxmlformats.org/officeDocument/2006/relationships/image" Target="../media/image7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png"/><Relationship Id="rId5" Type="http://schemas.openxmlformats.org/officeDocument/2006/relationships/tags" Target="../tags/tag14.xml"/><Relationship Id="rId1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tags" Target="../tags/tag13.xml"/><Relationship Id="rId9" Type="http://schemas.openxmlformats.org/officeDocument/2006/relationships/slideLayout" Target="../slideLayouts/slideLayout6.xml"/><Relationship Id="rId14" Type="http://schemas.openxmlformats.org/officeDocument/2006/relationships/image" Target="../media/image72.png"/></Relationships>
</file>

<file path=ppt/slides/_rels/slide25.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59.png"/><Relationship Id="rId18" Type="http://schemas.openxmlformats.org/officeDocument/2006/relationships/image" Target="../media/image660.png"/><Relationship Id="rId3" Type="http://schemas.openxmlformats.org/officeDocument/2006/relationships/tags" Target="../tags/tag20.xml"/><Relationship Id="rId21" Type="http://schemas.openxmlformats.org/officeDocument/2006/relationships/image" Target="../media/image80.png"/><Relationship Id="rId7" Type="http://schemas.openxmlformats.org/officeDocument/2006/relationships/tags" Target="../tags/tag24.xml"/><Relationship Id="rId12" Type="http://schemas.openxmlformats.org/officeDocument/2006/relationships/image" Target="../media/image1.png"/><Relationship Id="rId17" Type="http://schemas.openxmlformats.org/officeDocument/2006/relationships/image" Target="../media/image650.png"/><Relationship Id="rId2" Type="http://schemas.openxmlformats.org/officeDocument/2006/relationships/tags" Target="../tags/tag19.xml"/><Relationship Id="rId16" Type="http://schemas.openxmlformats.org/officeDocument/2006/relationships/image" Target="../media/image78.png"/><Relationship Id="rId20" Type="http://schemas.openxmlformats.org/officeDocument/2006/relationships/image" Target="../media/image79.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slideLayout" Target="../slideLayouts/slideLayout6.xml"/><Relationship Id="rId5" Type="http://schemas.openxmlformats.org/officeDocument/2006/relationships/tags" Target="../tags/tag22.xml"/><Relationship Id="rId15" Type="http://schemas.openxmlformats.org/officeDocument/2006/relationships/image" Target="../media/image77.png"/><Relationship Id="rId10" Type="http://schemas.openxmlformats.org/officeDocument/2006/relationships/tags" Target="../tags/tag27.xml"/><Relationship Id="rId19" Type="http://schemas.openxmlformats.org/officeDocument/2006/relationships/image" Target="../media/image670.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image" Target="../media/image700.png"/><Relationship Id="rId7" Type="http://schemas.openxmlformats.org/officeDocument/2006/relationships/image" Target="../media/image74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720.png"/><Relationship Id="rId4" Type="http://schemas.openxmlformats.org/officeDocument/2006/relationships/image" Target="../media/image710.png"/></Relationships>
</file>

<file path=ppt/slides/_rels/slide2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tags" Target="../tags/tag30.xml"/><Relationship Id="rId7" Type="http://schemas.openxmlformats.org/officeDocument/2006/relationships/image" Target="../media/image760.png"/><Relationship Id="rId12" Type="http://schemas.openxmlformats.org/officeDocument/2006/relationships/image" Target="../media/image6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png"/><Relationship Id="rId11" Type="http://schemas.openxmlformats.org/officeDocument/2006/relationships/image" Target="../media/image59.png"/><Relationship Id="rId5" Type="http://schemas.openxmlformats.org/officeDocument/2006/relationships/slideLayout" Target="../slideLayouts/slideLayout6.xml"/><Relationship Id="rId10" Type="http://schemas.openxmlformats.org/officeDocument/2006/relationships/image" Target="../media/image82.png"/><Relationship Id="rId4" Type="http://schemas.openxmlformats.org/officeDocument/2006/relationships/tags" Target="../tags/tag31.xml"/><Relationship Id="rId9" Type="http://schemas.openxmlformats.org/officeDocument/2006/relationships/image" Target="../media/image780.png"/></Relationships>
</file>

<file path=ppt/slides/_rels/slide28.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tags" Target="../tags/tag34.xml"/><Relationship Id="rId7" Type="http://schemas.openxmlformats.org/officeDocument/2006/relationships/image" Target="../media/image81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800.png"/><Relationship Id="rId5" Type="http://schemas.openxmlformats.org/officeDocument/2006/relationships/image" Target="../media/image1.png"/><Relationship Id="rId10" Type="http://schemas.openxmlformats.org/officeDocument/2006/relationships/image" Target="../media/image77.png"/><Relationship Id="rId4" Type="http://schemas.openxmlformats.org/officeDocument/2006/relationships/slideLayout" Target="../slideLayouts/slideLayout6.xml"/><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image" Target="../media/image83.png"/><Relationship Id="rId3" Type="http://schemas.openxmlformats.org/officeDocument/2006/relationships/tags" Target="../tags/tag37.xml"/><Relationship Id="rId21" Type="http://schemas.openxmlformats.org/officeDocument/2006/relationships/image" Target="../media/image86.png"/><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image" Target="../media/image1.png"/><Relationship Id="rId25" Type="http://schemas.openxmlformats.org/officeDocument/2006/relationships/image" Target="../media/image89.png"/><Relationship Id="rId2" Type="http://schemas.openxmlformats.org/officeDocument/2006/relationships/tags" Target="../tags/tag36.xml"/><Relationship Id="rId16" Type="http://schemas.openxmlformats.org/officeDocument/2006/relationships/slideLayout" Target="../slideLayouts/slideLayout6.xml"/><Relationship Id="rId20" Type="http://schemas.openxmlformats.org/officeDocument/2006/relationships/image" Target="../media/image85.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image" Target="../media/image88.png"/><Relationship Id="rId5" Type="http://schemas.openxmlformats.org/officeDocument/2006/relationships/tags" Target="../tags/tag39.xml"/><Relationship Id="rId15" Type="http://schemas.openxmlformats.org/officeDocument/2006/relationships/tags" Target="../tags/tag49.xml"/><Relationship Id="rId23" Type="http://schemas.microsoft.com/office/2007/relationships/hdphoto" Target="../media/hdphoto7.wdp"/><Relationship Id="rId10" Type="http://schemas.openxmlformats.org/officeDocument/2006/relationships/tags" Target="../tags/tag44.xml"/><Relationship Id="rId19" Type="http://schemas.openxmlformats.org/officeDocument/2006/relationships/image" Target="../media/image84.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18" Type="http://schemas.openxmlformats.org/officeDocument/2006/relationships/image" Target="../media/image1.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tags" Target="../tags/tag52.xml"/><Relationship Id="rId21" Type="http://schemas.openxmlformats.org/officeDocument/2006/relationships/image" Target="../media/image84.png"/><Relationship Id="rId34" Type="http://schemas.openxmlformats.org/officeDocument/2006/relationships/image" Target="../media/image96.png"/><Relationship Id="rId42" Type="http://schemas.openxmlformats.org/officeDocument/2006/relationships/image" Target="../media/image104.png"/><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slideLayout" Target="../slideLayouts/slideLayout6.xml"/><Relationship Id="rId25" Type="http://schemas.microsoft.com/office/2007/relationships/hdphoto" Target="../media/hdphoto7.wdp"/><Relationship Id="rId33" Type="http://schemas.openxmlformats.org/officeDocument/2006/relationships/image" Target="../media/image95.png"/><Relationship Id="rId38" Type="http://schemas.openxmlformats.org/officeDocument/2006/relationships/image" Target="../media/image100.png"/><Relationship Id="rId2" Type="http://schemas.openxmlformats.org/officeDocument/2006/relationships/tags" Target="../tags/tag51.xml"/><Relationship Id="rId16" Type="http://schemas.openxmlformats.org/officeDocument/2006/relationships/tags" Target="../tags/tag65.xml"/><Relationship Id="rId20" Type="http://schemas.openxmlformats.org/officeDocument/2006/relationships/image" Target="../media/image83.png"/><Relationship Id="rId29" Type="http://schemas.openxmlformats.org/officeDocument/2006/relationships/image" Target="../media/image91.png"/><Relationship Id="rId41" Type="http://schemas.openxmlformats.org/officeDocument/2006/relationships/image" Target="../media/image103.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image" Target="../media/image87.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 Type="http://schemas.openxmlformats.org/officeDocument/2006/relationships/tags" Target="../tags/tag54.xml"/><Relationship Id="rId15" Type="http://schemas.openxmlformats.org/officeDocument/2006/relationships/tags" Target="../tags/tag64.xml"/><Relationship Id="rId23" Type="http://schemas.openxmlformats.org/officeDocument/2006/relationships/image" Target="../media/image86.png"/><Relationship Id="rId28" Type="http://schemas.openxmlformats.org/officeDocument/2006/relationships/image" Target="../media/image70.png"/><Relationship Id="rId36" Type="http://schemas.openxmlformats.org/officeDocument/2006/relationships/image" Target="../media/image98.png"/><Relationship Id="rId10" Type="http://schemas.openxmlformats.org/officeDocument/2006/relationships/tags" Target="../tags/tag59.xml"/><Relationship Id="rId19" Type="http://schemas.openxmlformats.org/officeDocument/2006/relationships/image" Target="../media/image90.png"/><Relationship Id="rId31" Type="http://schemas.openxmlformats.org/officeDocument/2006/relationships/image" Target="../media/image93.png"/><Relationship Id="rId44" Type="http://schemas.openxmlformats.org/officeDocument/2006/relationships/image" Target="../media/image106.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 Id="rId22" Type="http://schemas.openxmlformats.org/officeDocument/2006/relationships/image" Target="../media/image85.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png"/><Relationship Id="rId43"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72.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tags" Target="../tags/tag67.xml"/><Relationship Id="rId16" Type="http://schemas.openxmlformats.org/officeDocument/2006/relationships/image" Target="../media/image75.png"/><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70.png"/><Relationship Id="rId5" Type="http://schemas.openxmlformats.org/officeDocument/2006/relationships/tags" Target="../tags/tag70.xml"/><Relationship Id="rId15" Type="http://schemas.openxmlformats.org/officeDocument/2006/relationships/image" Target="../media/image74.png"/><Relationship Id="rId10" Type="http://schemas.openxmlformats.org/officeDocument/2006/relationships/image" Target="../media/image1.png"/><Relationship Id="rId4" Type="http://schemas.openxmlformats.org/officeDocument/2006/relationships/tags" Target="../tags/tag69.xml"/><Relationship Id="rId9" Type="http://schemas.openxmlformats.org/officeDocument/2006/relationships/slideLayout" Target="../slideLayouts/slideLayout6.xml"/><Relationship Id="rId14" Type="http://schemas.openxmlformats.org/officeDocument/2006/relationships/image" Target="../media/image73.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76.xml"/><Relationship Id="rId7" Type="http://schemas.openxmlformats.org/officeDocument/2006/relationships/image" Target="../media/image70.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png"/><Relationship Id="rId5" Type="http://schemas.openxmlformats.org/officeDocument/2006/relationships/slideLayout" Target="../slideLayouts/slideLayout6.xml"/><Relationship Id="rId10" Type="http://schemas.openxmlformats.org/officeDocument/2006/relationships/image" Target="../media/image73.png"/><Relationship Id="rId4" Type="http://schemas.openxmlformats.org/officeDocument/2006/relationships/tags" Target="../tags/tag77.xml"/><Relationship Id="rId9"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80.xml"/><Relationship Id="rId7" Type="http://schemas.openxmlformats.org/officeDocument/2006/relationships/image" Target="../media/image116.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15.jpeg"/><Relationship Id="rId5" Type="http://schemas.openxmlformats.org/officeDocument/2006/relationships/image" Target="../media/image1.png"/><Relationship Id="rId4" Type="http://schemas.openxmlformats.org/officeDocument/2006/relationships/slideLayout" Target="../slideLayouts/slideLayout6.xml"/><Relationship Id="rId9"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ags" Target="../tags/tag8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5.jpeg"/></Relationships>
</file>

<file path=ppt/slides/_rels/slide45.xml.rels><?xml version="1.0" encoding="UTF-8" standalone="yes"?>
<Relationships xmlns="http://schemas.openxmlformats.org/package/2006/relationships"><Relationship Id="rId3" Type="http://schemas.openxmlformats.org/officeDocument/2006/relationships/hyperlink" Target="https://keras.io/"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6.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48" y="473713"/>
            <a:ext cx="2190491" cy="857392"/>
          </a:xfrm>
          <a:prstGeom prst="rect">
            <a:avLst/>
          </a:prstGeom>
        </p:spPr>
      </p:pic>
      <p:sp>
        <p:nvSpPr>
          <p:cNvPr id="14" name="TextBox 13">
            <a:extLst>
              <a:ext uri="{FF2B5EF4-FFF2-40B4-BE49-F238E27FC236}">
                <a16:creationId xmlns:a16="http://schemas.microsoft.com/office/drawing/2014/main" id="{E8F7BA58-9166-4A96-8DDE-773F9D56D3E6}"/>
              </a:ext>
            </a:extLst>
          </p:cNvPr>
          <p:cNvSpPr txBox="1"/>
          <p:nvPr/>
        </p:nvSpPr>
        <p:spPr>
          <a:xfrm>
            <a:off x="1912689" y="1539840"/>
            <a:ext cx="7935986" cy="2554545"/>
          </a:xfrm>
          <a:prstGeom prst="rect">
            <a:avLst/>
          </a:prstGeom>
          <a:noFill/>
        </p:spPr>
        <p:txBody>
          <a:bodyPr wrap="square" rtlCol="0">
            <a:spAutoFit/>
          </a:bodyPr>
          <a:lstStyle/>
          <a:p>
            <a:pPr algn="ctr"/>
            <a:r>
              <a:rPr lang="en-GB" sz="3200" dirty="0"/>
              <a:t>ISCG8050</a:t>
            </a:r>
            <a:br>
              <a:rPr lang="en-GB" sz="3200" dirty="0"/>
            </a:br>
            <a:r>
              <a:rPr lang="en-GB" sz="4400" b="1" dirty="0"/>
              <a:t> Machine Learning </a:t>
            </a:r>
            <a:br>
              <a:rPr lang="en-GB" sz="3200" dirty="0"/>
            </a:br>
            <a:r>
              <a:rPr lang="en-GB" sz="3200" dirty="0"/>
              <a:t>for Intelligent Data and Information Processing</a:t>
            </a:r>
          </a:p>
          <a:p>
            <a:pPr algn="ctr"/>
            <a:endParaRPr lang="en-GB" sz="3200" dirty="0"/>
          </a:p>
          <a:p>
            <a:pPr algn="ctr"/>
            <a:r>
              <a:rPr lang="en-GB" sz="2000" dirty="0"/>
              <a:t>Week 3 - A</a:t>
            </a:r>
            <a:endParaRPr lang="en-NZ" sz="2000" dirty="0"/>
          </a:p>
        </p:txBody>
      </p:sp>
      <p:grpSp>
        <p:nvGrpSpPr>
          <p:cNvPr id="24" name="Group 23">
            <a:extLst>
              <a:ext uri="{FF2B5EF4-FFF2-40B4-BE49-F238E27FC236}">
                <a16:creationId xmlns:a16="http://schemas.microsoft.com/office/drawing/2014/main" id="{D11E48C8-CFB8-4B25-BDBF-D398FC74A9C3}"/>
              </a:ext>
            </a:extLst>
          </p:cNvPr>
          <p:cNvGrpSpPr/>
          <p:nvPr/>
        </p:nvGrpSpPr>
        <p:grpSpPr>
          <a:xfrm>
            <a:off x="1425336" y="4313640"/>
            <a:ext cx="9341327" cy="1551710"/>
            <a:chOff x="169596" y="4347438"/>
            <a:chExt cx="9341327" cy="1551710"/>
          </a:xfrm>
        </p:grpSpPr>
        <p:pic>
          <p:nvPicPr>
            <p:cNvPr id="16" name="Picture 15" descr="Logo&#10;&#10;Description automatically generated">
              <a:extLst>
                <a:ext uri="{FF2B5EF4-FFF2-40B4-BE49-F238E27FC236}">
                  <a16:creationId xmlns:a16="http://schemas.microsoft.com/office/drawing/2014/main" id="{5A898486-0B38-4187-A097-B5EC90CE2844}"/>
                </a:ext>
              </a:extLst>
            </p:cNvPr>
            <p:cNvPicPr>
              <a:picLocks noChangeAspect="1"/>
            </p:cNvPicPr>
            <p:nvPr/>
          </p:nvPicPr>
          <p:blipFill rotWithShape="1">
            <a:blip r:embed="rId3"/>
            <a:srcRect l="24527" t="21786" r="54284" b="20397"/>
            <a:stretch/>
          </p:blipFill>
          <p:spPr>
            <a:xfrm>
              <a:off x="1497792" y="4569112"/>
              <a:ext cx="1009735" cy="1108362"/>
            </a:xfrm>
            <a:prstGeom prst="rect">
              <a:avLst/>
            </a:prstGeom>
          </p:spPr>
        </p:pic>
        <p:pic>
          <p:nvPicPr>
            <p:cNvPr id="17" name="Picture 16" descr="Logo, icon&#10;&#10;Description automatically generated">
              <a:extLst>
                <a:ext uri="{FF2B5EF4-FFF2-40B4-BE49-F238E27FC236}">
                  <a16:creationId xmlns:a16="http://schemas.microsoft.com/office/drawing/2014/main" id="{B79E744F-5C39-439C-B9C5-C6E45FF9E664}"/>
                </a:ext>
              </a:extLst>
            </p:cNvPr>
            <p:cNvPicPr>
              <a:picLocks noChangeAspect="1"/>
            </p:cNvPicPr>
            <p:nvPr/>
          </p:nvPicPr>
          <p:blipFill rotWithShape="1">
            <a:blip r:embed="rId4"/>
            <a:srcRect l="33756" t="15496" r="30989" b="9022"/>
            <a:stretch/>
          </p:blipFill>
          <p:spPr>
            <a:xfrm>
              <a:off x="8468223" y="4569112"/>
              <a:ext cx="1042700" cy="1108362"/>
            </a:xfrm>
            <a:prstGeom prst="rect">
              <a:avLst/>
            </a:prstGeom>
          </p:spPr>
        </p:pic>
        <p:pic>
          <p:nvPicPr>
            <p:cNvPr id="18" name="Picture 17" descr="A picture containing logo&#10;&#10;Description automatically generated">
              <a:extLst>
                <a:ext uri="{FF2B5EF4-FFF2-40B4-BE49-F238E27FC236}">
                  <a16:creationId xmlns:a16="http://schemas.microsoft.com/office/drawing/2014/main" id="{4FBB2E8D-5A7D-4C90-B71C-BFB2FB0B3379}"/>
                </a:ext>
              </a:extLst>
            </p:cNvPr>
            <p:cNvPicPr>
              <a:picLocks noChangeAspect="1"/>
            </p:cNvPicPr>
            <p:nvPr/>
          </p:nvPicPr>
          <p:blipFill rotWithShape="1">
            <a:blip r:embed="rId5"/>
            <a:srcRect l="67190" t="14786" r="1021" b="30904"/>
            <a:stretch/>
          </p:blipFill>
          <p:spPr>
            <a:xfrm>
              <a:off x="6432138" y="4347438"/>
              <a:ext cx="1634837" cy="1551710"/>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154F9CB6-2D20-49EA-ADAF-03EE368E167B}"/>
                </a:ext>
              </a:extLst>
            </p:cNvPr>
            <p:cNvPicPr>
              <a:picLocks noChangeAspect="1"/>
            </p:cNvPicPr>
            <p:nvPr/>
          </p:nvPicPr>
          <p:blipFill rotWithShape="1">
            <a:blip r:embed="rId5"/>
            <a:srcRect l="3214" t="14333" r="63157" b="31356"/>
            <a:stretch/>
          </p:blipFill>
          <p:spPr>
            <a:xfrm>
              <a:off x="4573481" y="4347438"/>
              <a:ext cx="1729454" cy="1551710"/>
            </a:xfrm>
            <a:prstGeom prst="rect">
              <a:avLst/>
            </a:prstGeom>
          </p:spPr>
        </p:pic>
        <p:pic>
          <p:nvPicPr>
            <p:cNvPr id="20" name="Picture 19" descr="Logo&#10;&#10;Description automatically generated">
              <a:extLst>
                <a:ext uri="{FF2B5EF4-FFF2-40B4-BE49-F238E27FC236}">
                  <a16:creationId xmlns:a16="http://schemas.microsoft.com/office/drawing/2014/main" id="{F578E490-579F-41F9-98FF-6F732A838B7E}"/>
                </a:ext>
              </a:extLst>
            </p:cNvPr>
            <p:cNvPicPr>
              <a:picLocks noChangeAspect="1"/>
            </p:cNvPicPr>
            <p:nvPr/>
          </p:nvPicPr>
          <p:blipFill rotWithShape="1">
            <a:blip r:embed="rId3"/>
            <a:srcRect l="50557" t="25048" r="27013" b="17135"/>
            <a:stretch/>
          </p:blipFill>
          <p:spPr>
            <a:xfrm>
              <a:off x="169596" y="4472073"/>
              <a:ext cx="1068849" cy="1108362"/>
            </a:xfrm>
            <a:prstGeom prst="rect">
              <a:avLst/>
            </a:prstGeom>
          </p:spPr>
        </p:pic>
        <p:pic>
          <p:nvPicPr>
            <p:cNvPr id="22" name="Picture 21" descr="A picture containing circle&#10;&#10;Description automatically generated">
              <a:extLst>
                <a:ext uri="{FF2B5EF4-FFF2-40B4-BE49-F238E27FC236}">
                  <a16:creationId xmlns:a16="http://schemas.microsoft.com/office/drawing/2014/main" id="{5B93B765-D983-4B40-A196-5DA301C8C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
        <p:nvSpPr>
          <p:cNvPr id="25" name="Footer Placeholder 24">
            <a:extLst>
              <a:ext uri="{FF2B5EF4-FFF2-40B4-BE49-F238E27FC236}">
                <a16:creationId xmlns:a16="http://schemas.microsoft.com/office/drawing/2014/main" id="{83996E44-9524-46C7-9587-3E0C861E062D}"/>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26" name="Slide Number Placeholder 25">
            <a:extLst>
              <a:ext uri="{FF2B5EF4-FFF2-40B4-BE49-F238E27FC236}">
                <a16:creationId xmlns:a16="http://schemas.microsoft.com/office/drawing/2014/main" id="{DD690AA7-DCD1-40BF-985A-8A3246653BE4}"/>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a:t>
            </a:fld>
            <a:endParaRPr lang="en-NZ"/>
          </a:p>
        </p:txBody>
      </p:sp>
      <p:sp>
        <p:nvSpPr>
          <p:cNvPr id="2" name="TextBox 1">
            <a:extLst>
              <a:ext uri="{FF2B5EF4-FFF2-40B4-BE49-F238E27FC236}">
                <a16:creationId xmlns:a16="http://schemas.microsoft.com/office/drawing/2014/main" id="{FE241B42-E6F8-4CC1-877D-85633193FF64}"/>
              </a:ext>
            </a:extLst>
          </p:cNvPr>
          <p:cNvSpPr txBox="1"/>
          <p:nvPr/>
        </p:nvSpPr>
        <p:spPr>
          <a:xfrm>
            <a:off x="2324711" y="5962389"/>
            <a:ext cx="6879817" cy="246221"/>
          </a:xfrm>
          <a:prstGeom prst="rect">
            <a:avLst/>
          </a:prstGeom>
          <a:noFill/>
        </p:spPr>
        <p:txBody>
          <a:bodyPr wrap="square" rtlCol="0">
            <a:spAutoFit/>
          </a:bodyPr>
          <a:lstStyle/>
          <a:p>
            <a:pPr algn="ctr"/>
            <a:r>
              <a:rPr lang="en-GB" sz="1000" dirty="0"/>
              <a:t>Sources: Hands-On Machine Learning with Scikit-Learn, Keras, and TensorFlow by </a:t>
            </a:r>
            <a:r>
              <a:rPr lang="en-GB" sz="1000" dirty="0" err="1"/>
              <a:t>Aurélien</a:t>
            </a:r>
            <a:r>
              <a:rPr lang="en-GB" sz="1000" dirty="0"/>
              <a:t> </a:t>
            </a:r>
            <a:r>
              <a:rPr lang="en-GB" sz="1000" dirty="0" err="1"/>
              <a:t>Géron</a:t>
            </a:r>
            <a:endParaRPr lang="en-GB" sz="1000" dirty="0"/>
          </a:p>
        </p:txBody>
      </p:sp>
    </p:spTree>
    <p:extLst>
      <p:ext uri="{BB962C8B-B14F-4D97-AF65-F5344CB8AC3E}">
        <p14:creationId xmlns:p14="http://schemas.microsoft.com/office/powerpoint/2010/main" val="201215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Why Neural Networks?</a:t>
            </a:r>
            <a:br>
              <a:rPr lang="en-GB" dirty="0"/>
            </a:br>
            <a:r>
              <a:rPr lang="en-GB" dirty="0"/>
              <a:t>Computer Vision: Car Detection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88036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Car or No Car</a:t>
            </a:r>
          </a:p>
          <a:p>
            <a:pPr marL="285750" indent="-285750">
              <a:lnSpc>
                <a:spcPct val="150000"/>
              </a:lnSpc>
              <a:buFont typeface="Arial" panose="020B0604020202020204" pitchFamily="34" charset="0"/>
              <a:buChar char="•"/>
            </a:pPr>
            <a:endParaRPr lang="en-GB" dirty="0"/>
          </a:p>
        </p:txBody>
      </p:sp>
      <p:grpSp>
        <p:nvGrpSpPr>
          <p:cNvPr id="8" name="Group 7">
            <a:extLst>
              <a:ext uri="{FF2B5EF4-FFF2-40B4-BE49-F238E27FC236}">
                <a16:creationId xmlns:a16="http://schemas.microsoft.com/office/drawing/2014/main" id="{84CB5706-D3B1-48A1-99AB-A8382237EB49}"/>
              </a:ext>
            </a:extLst>
          </p:cNvPr>
          <p:cNvGrpSpPr>
            <a:grpSpLocks noChangeAspect="1"/>
          </p:cNvGrpSpPr>
          <p:nvPr/>
        </p:nvGrpSpPr>
        <p:grpSpPr>
          <a:xfrm>
            <a:off x="1300279" y="2375762"/>
            <a:ext cx="9591441" cy="3859575"/>
            <a:chOff x="1610561" y="2549715"/>
            <a:chExt cx="8550404" cy="3440664"/>
          </a:xfrm>
        </p:grpSpPr>
        <p:sp>
          <p:nvSpPr>
            <p:cNvPr id="26" name="TextBox 25">
              <a:extLst>
                <a:ext uri="{FF2B5EF4-FFF2-40B4-BE49-F238E27FC236}">
                  <a16:creationId xmlns:a16="http://schemas.microsoft.com/office/drawing/2014/main" id="{9B1FF758-2D17-48EE-938C-61D0FB92C8AF}"/>
                </a:ext>
              </a:extLst>
            </p:cNvPr>
            <p:cNvSpPr txBox="1"/>
            <p:nvPr/>
          </p:nvSpPr>
          <p:spPr>
            <a:xfrm>
              <a:off x="1610561" y="2549715"/>
              <a:ext cx="4151248" cy="2389327"/>
            </a:xfrm>
            <a:prstGeom prst="rect">
              <a:avLst/>
            </a:prstGeom>
            <a:solidFill>
              <a:srgbClr val="4BACC6">
                <a:lumMod val="20000"/>
                <a:lumOff val="80000"/>
              </a:srgb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a:ea typeface="+mn-ea"/>
                <a:cs typeface="Arial"/>
              </a:endParaRPr>
            </a:p>
          </p:txBody>
        </p:sp>
        <p:sp>
          <p:nvSpPr>
            <p:cNvPr id="27" name="TextBox 26">
              <a:extLst>
                <a:ext uri="{FF2B5EF4-FFF2-40B4-BE49-F238E27FC236}">
                  <a16:creationId xmlns:a16="http://schemas.microsoft.com/office/drawing/2014/main" id="{FB8D81A0-404C-4A8E-A6B2-1ACB1D2A20CE}"/>
                </a:ext>
              </a:extLst>
            </p:cNvPr>
            <p:cNvSpPr txBox="1"/>
            <p:nvPr/>
          </p:nvSpPr>
          <p:spPr>
            <a:xfrm>
              <a:off x="6009717" y="2549716"/>
              <a:ext cx="4151248" cy="2389327"/>
            </a:xfrm>
            <a:prstGeom prst="rect">
              <a:avLst/>
            </a:prstGeom>
            <a:solidFill>
              <a:srgbClr val="4BACC6">
                <a:lumMod val="20000"/>
                <a:lumOff val="80000"/>
              </a:srgb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a:ea typeface="+mn-ea"/>
                <a:cs typeface="Arial"/>
              </a:endParaRPr>
            </a:p>
          </p:txBody>
        </p:sp>
        <p:sp>
          <p:nvSpPr>
            <p:cNvPr id="28" name="Text Box 19">
              <a:extLst>
                <a:ext uri="{FF2B5EF4-FFF2-40B4-BE49-F238E27FC236}">
                  <a16:creationId xmlns:a16="http://schemas.microsoft.com/office/drawing/2014/main" id="{D035B3E1-C781-4819-A957-C8FD7E51F668}"/>
                </a:ext>
              </a:extLst>
            </p:cNvPr>
            <p:cNvSpPr txBox="1">
              <a:spLocks noChangeArrowheads="1"/>
            </p:cNvSpPr>
            <p:nvPr/>
          </p:nvSpPr>
          <p:spPr bwMode="auto">
            <a:xfrm>
              <a:off x="6028379" y="5418461"/>
              <a:ext cx="1139671" cy="461665"/>
            </a:xfrm>
            <a:prstGeom prst="rect">
              <a:avLst/>
            </a:prstGeom>
            <a:noFill/>
            <a:ln w="12700" algn="ctr">
              <a:noFill/>
              <a:miter lim="800000"/>
              <a:headEnd/>
              <a:tailEnd/>
            </a:ln>
          </p:spPr>
          <p:txBody>
            <a:bodyPr wrap="none">
              <a:spAutoFit/>
            </a:bodyPr>
            <a:lstStyle/>
            <a:p>
              <a:pPr eaLnBrk="1" fontAlgn="auto" hangingPunct="1">
                <a:spcAft>
                  <a:spcPts val="0"/>
                </a:spcAft>
              </a:pPr>
              <a:r>
                <a:rPr lang="en-US" sz="2400" dirty="0">
                  <a:solidFill>
                    <a:prstClr val="black"/>
                  </a:solidFill>
                  <a:latin typeface="Calibri"/>
                  <a:ea typeface="+mn-ea"/>
                </a:rPr>
                <a:t>Testing:</a:t>
              </a:r>
            </a:p>
          </p:txBody>
        </p:sp>
        <p:sp>
          <p:nvSpPr>
            <p:cNvPr id="29" name="Text Box 20">
              <a:extLst>
                <a:ext uri="{FF2B5EF4-FFF2-40B4-BE49-F238E27FC236}">
                  <a16:creationId xmlns:a16="http://schemas.microsoft.com/office/drawing/2014/main" id="{DFBEC644-94FA-467F-A300-5A83FB674D15}"/>
                </a:ext>
              </a:extLst>
            </p:cNvPr>
            <p:cNvSpPr txBox="1">
              <a:spLocks noChangeArrowheads="1"/>
            </p:cNvSpPr>
            <p:nvPr/>
          </p:nvSpPr>
          <p:spPr bwMode="auto">
            <a:xfrm>
              <a:off x="7451316" y="4484102"/>
              <a:ext cx="1318034" cy="400111"/>
            </a:xfrm>
            <a:prstGeom prst="rect">
              <a:avLst/>
            </a:prstGeom>
            <a:noFill/>
            <a:ln w="12700" algn="ctr">
              <a:noFill/>
              <a:miter lim="800000"/>
              <a:headEnd/>
              <a:tailEnd/>
            </a:ln>
          </p:spPr>
          <p:txBody>
            <a:bodyPr wrap="square">
              <a:spAutoFit/>
            </a:bodyPr>
            <a:lstStyle/>
            <a:p>
              <a:pPr algn="ctr" eaLnBrk="1" fontAlgn="auto" hangingPunct="1">
                <a:spcAft>
                  <a:spcPts val="0"/>
                </a:spcAft>
              </a:pPr>
              <a:r>
                <a:rPr lang="en-US" sz="2000" dirty="0">
                  <a:solidFill>
                    <a:prstClr val="black"/>
                  </a:solidFill>
                  <a:latin typeface="Calibri"/>
                  <a:ea typeface="+mn-ea"/>
                </a:rPr>
                <a:t>Not a car</a:t>
              </a:r>
            </a:p>
          </p:txBody>
        </p:sp>
        <p:sp>
          <p:nvSpPr>
            <p:cNvPr id="30" name="Text Box 20">
              <a:extLst>
                <a:ext uri="{FF2B5EF4-FFF2-40B4-BE49-F238E27FC236}">
                  <a16:creationId xmlns:a16="http://schemas.microsoft.com/office/drawing/2014/main" id="{805A77A7-A700-49ED-B7B7-9E10A3EFA328}"/>
                </a:ext>
              </a:extLst>
            </p:cNvPr>
            <p:cNvSpPr txBox="1">
              <a:spLocks noChangeArrowheads="1"/>
            </p:cNvSpPr>
            <p:nvPr/>
          </p:nvSpPr>
          <p:spPr bwMode="auto">
            <a:xfrm>
              <a:off x="3040196" y="4487277"/>
              <a:ext cx="1318034" cy="400111"/>
            </a:xfrm>
            <a:prstGeom prst="rect">
              <a:avLst/>
            </a:prstGeom>
            <a:noFill/>
            <a:ln w="12700" algn="ctr">
              <a:noFill/>
              <a:miter lim="800000"/>
              <a:headEnd/>
              <a:tailEnd/>
            </a:ln>
          </p:spPr>
          <p:txBody>
            <a:bodyPr wrap="square">
              <a:spAutoFit/>
            </a:bodyPr>
            <a:lstStyle/>
            <a:p>
              <a:pPr algn="ctr" eaLnBrk="1" fontAlgn="auto" hangingPunct="1">
                <a:spcAft>
                  <a:spcPts val="0"/>
                </a:spcAft>
              </a:pPr>
              <a:r>
                <a:rPr lang="en-US" sz="2000" dirty="0">
                  <a:solidFill>
                    <a:prstClr val="black"/>
                  </a:solidFill>
                  <a:latin typeface="Calibri"/>
                  <a:ea typeface="+mn-ea"/>
                </a:rPr>
                <a:t>Cars</a:t>
              </a:r>
            </a:p>
          </p:txBody>
        </p:sp>
        <p:pic>
          <p:nvPicPr>
            <p:cNvPr id="31" name="Picture 30">
              <a:extLst>
                <a:ext uri="{FF2B5EF4-FFF2-40B4-BE49-F238E27FC236}">
                  <a16:creationId xmlns:a16="http://schemas.microsoft.com/office/drawing/2014/main" id="{1E2B9E94-7C41-4147-82CA-B2E60ED4F5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5804" y="3680016"/>
              <a:ext cx="1069848" cy="716179"/>
            </a:xfrm>
            <a:prstGeom prst="rect">
              <a:avLst/>
            </a:prstGeom>
          </p:spPr>
        </p:pic>
        <p:pic>
          <p:nvPicPr>
            <p:cNvPr id="32" name="Picture 31">
              <a:extLst>
                <a:ext uri="{FF2B5EF4-FFF2-40B4-BE49-F238E27FC236}">
                  <a16:creationId xmlns:a16="http://schemas.microsoft.com/office/drawing/2014/main" id="{A93B5600-37E8-4DE4-A4E8-BF605F4211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5273" y="5308209"/>
              <a:ext cx="1463075" cy="682170"/>
            </a:xfrm>
            <a:prstGeom prst="rect">
              <a:avLst/>
            </a:prstGeom>
          </p:spPr>
        </p:pic>
        <p:pic>
          <p:nvPicPr>
            <p:cNvPr id="33" name="Picture 32">
              <a:extLst>
                <a:ext uri="{FF2B5EF4-FFF2-40B4-BE49-F238E27FC236}">
                  <a16:creationId xmlns:a16="http://schemas.microsoft.com/office/drawing/2014/main" id="{51693B0C-3990-4EC4-81B0-87EA198505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5275" y="3652702"/>
              <a:ext cx="1069848" cy="713114"/>
            </a:xfrm>
            <a:prstGeom prst="rect">
              <a:avLst/>
            </a:prstGeom>
          </p:spPr>
        </p:pic>
        <p:pic>
          <p:nvPicPr>
            <p:cNvPr id="34" name="Picture 33">
              <a:extLst>
                <a:ext uri="{FF2B5EF4-FFF2-40B4-BE49-F238E27FC236}">
                  <a16:creationId xmlns:a16="http://schemas.microsoft.com/office/drawing/2014/main" id="{F2C6DAFC-5DF7-4DC6-A214-A214EC054B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3133" y="2765616"/>
              <a:ext cx="1061990" cy="707993"/>
            </a:xfrm>
            <a:prstGeom prst="rect">
              <a:avLst/>
            </a:prstGeom>
          </p:spPr>
        </p:pic>
        <p:pic>
          <p:nvPicPr>
            <p:cNvPr id="35" name="Picture 34">
              <a:extLst>
                <a:ext uri="{FF2B5EF4-FFF2-40B4-BE49-F238E27FC236}">
                  <a16:creationId xmlns:a16="http://schemas.microsoft.com/office/drawing/2014/main" id="{A0A62979-0DB6-4C55-A7B3-EFC4249C9E5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3445"/>
            <a:stretch/>
          </p:blipFill>
          <p:spPr>
            <a:xfrm>
              <a:off x="4430675" y="2765616"/>
              <a:ext cx="1069848" cy="694502"/>
            </a:xfrm>
            <a:prstGeom prst="rect">
              <a:avLst/>
            </a:prstGeom>
          </p:spPr>
        </p:pic>
        <p:pic>
          <p:nvPicPr>
            <p:cNvPr id="36" name="Picture 35">
              <a:extLst>
                <a:ext uri="{FF2B5EF4-FFF2-40B4-BE49-F238E27FC236}">
                  <a16:creationId xmlns:a16="http://schemas.microsoft.com/office/drawing/2014/main" id="{C3E747D3-899F-462F-AE86-58D8079BAE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4013" y="2765616"/>
              <a:ext cx="1069848" cy="708351"/>
            </a:xfrm>
            <a:prstGeom prst="rect">
              <a:avLst/>
            </a:prstGeom>
          </p:spPr>
        </p:pic>
        <p:pic>
          <p:nvPicPr>
            <p:cNvPr id="37" name="Picture 36">
              <a:extLst>
                <a:ext uri="{FF2B5EF4-FFF2-40B4-BE49-F238E27FC236}">
                  <a16:creationId xmlns:a16="http://schemas.microsoft.com/office/drawing/2014/main" id="{412501BE-9D28-4BDE-8150-2431557544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30675" y="3657913"/>
              <a:ext cx="1069848" cy="716179"/>
            </a:xfrm>
            <a:prstGeom prst="rect">
              <a:avLst/>
            </a:prstGeom>
          </p:spPr>
        </p:pic>
        <p:pic>
          <p:nvPicPr>
            <p:cNvPr id="38" name="Picture 37">
              <a:extLst>
                <a:ext uri="{FF2B5EF4-FFF2-40B4-BE49-F238E27FC236}">
                  <a16:creationId xmlns:a16="http://schemas.microsoft.com/office/drawing/2014/main" id="{C6565704-73A9-4CA7-9D70-02F95CC017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7952" y="2789152"/>
              <a:ext cx="1067845" cy="715604"/>
            </a:xfrm>
            <a:prstGeom prst="rect">
              <a:avLst/>
            </a:prstGeom>
          </p:spPr>
        </p:pic>
        <p:pic>
          <p:nvPicPr>
            <p:cNvPr id="39" name="Picture 38">
              <a:extLst>
                <a:ext uri="{FF2B5EF4-FFF2-40B4-BE49-F238E27FC236}">
                  <a16:creationId xmlns:a16="http://schemas.microsoft.com/office/drawing/2014/main" id="{6E23E9E0-604F-4EF7-923E-68250F39BC2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6645" b="2567"/>
            <a:stretch/>
          </p:blipFill>
          <p:spPr>
            <a:xfrm>
              <a:off x="6256924" y="2774760"/>
              <a:ext cx="1067845" cy="725388"/>
            </a:xfrm>
            <a:prstGeom prst="rect">
              <a:avLst/>
            </a:prstGeom>
          </p:spPr>
        </p:pic>
        <p:pic>
          <p:nvPicPr>
            <p:cNvPr id="40" name="Picture 39">
              <a:extLst>
                <a:ext uri="{FF2B5EF4-FFF2-40B4-BE49-F238E27FC236}">
                  <a16:creationId xmlns:a16="http://schemas.microsoft.com/office/drawing/2014/main" id="{D7BF533E-90B3-4106-8E81-346DE595D4F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10268"/>
            <a:stretch/>
          </p:blipFill>
          <p:spPr>
            <a:xfrm>
              <a:off x="8857951" y="3684588"/>
              <a:ext cx="1067845" cy="718650"/>
            </a:xfrm>
            <a:prstGeom prst="rect">
              <a:avLst/>
            </a:prstGeom>
          </p:spPr>
        </p:pic>
        <p:pic>
          <p:nvPicPr>
            <p:cNvPr id="41" name="Picture 40">
              <a:extLst>
                <a:ext uri="{FF2B5EF4-FFF2-40B4-BE49-F238E27FC236}">
                  <a16:creationId xmlns:a16="http://schemas.microsoft.com/office/drawing/2014/main" id="{0B22AEEE-AB6D-4E88-B000-725258BEA79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788" r="3764"/>
            <a:stretch/>
          </p:blipFill>
          <p:spPr>
            <a:xfrm>
              <a:off x="6262523" y="3689160"/>
              <a:ext cx="1067845" cy="706743"/>
            </a:xfrm>
            <a:prstGeom prst="rect">
              <a:avLst/>
            </a:prstGeom>
          </p:spPr>
        </p:pic>
        <p:pic>
          <p:nvPicPr>
            <p:cNvPr id="42" name="Picture 41">
              <a:extLst>
                <a:ext uri="{FF2B5EF4-FFF2-40B4-BE49-F238E27FC236}">
                  <a16:creationId xmlns:a16="http://schemas.microsoft.com/office/drawing/2014/main" id="{3A2FE148-29FC-4473-A573-EB3A9C0C57B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8630"/>
            <a:stretch/>
          </p:blipFill>
          <p:spPr>
            <a:xfrm>
              <a:off x="7566183" y="2774795"/>
              <a:ext cx="1058540" cy="725389"/>
            </a:xfrm>
            <a:prstGeom prst="rect">
              <a:avLst/>
            </a:prstGeom>
          </p:spPr>
        </p:pic>
        <p:pic>
          <p:nvPicPr>
            <p:cNvPr id="43" name="Picture 42">
              <a:extLst>
                <a:ext uri="{FF2B5EF4-FFF2-40B4-BE49-F238E27FC236}">
                  <a16:creationId xmlns:a16="http://schemas.microsoft.com/office/drawing/2014/main" id="{3A7AA2B8-93C6-4CB7-BDCC-AB3431CA420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59257" y="3689160"/>
              <a:ext cx="1065466" cy="713246"/>
            </a:xfrm>
            <a:prstGeom prst="rect">
              <a:avLst/>
            </a:prstGeom>
          </p:spPr>
        </p:pic>
      </p:grpSp>
    </p:spTree>
    <p:extLst>
      <p:ext uri="{BB962C8B-B14F-4D97-AF65-F5344CB8AC3E}">
        <p14:creationId xmlns:p14="http://schemas.microsoft.com/office/powerpoint/2010/main" val="2012939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Why Neural Networks?</a:t>
            </a:r>
            <a:br>
              <a:rPr lang="en-GB" dirty="0"/>
            </a:br>
            <a:r>
              <a:rPr lang="en-GB" dirty="0"/>
              <a:t>Computer Vision: Car Detection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1295868"/>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Plot two pixels (two pixel locations)</a:t>
            </a:r>
          </a:p>
          <a:p>
            <a:pPr marL="285750" indent="-285750">
              <a:lnSpc>
                <a:spcPct val="150000"/>
              </a:lnSpc>
              <a:buFont typeface="Arial" panose="020B0604020202020204" pitchFamily="34" charset="0"/>
              <a:buChar char="•"/>
            </a:pPr>
            <a:r>
              <a:rPr lang="en-GB" dirty="0"/>
              <a:t>Plot car or not car on the graph</a:t>
            </a:r>
          </a:p>
          <a:p>
            <a:pPr marL="285750" indent="-285750">
              <a:lnSpc>
                <a:spcPct val="150000"/>
              </a:lnSpc>
              <a:buFont typeface="Arial" panose="020B0604020202020204" pitchFamily="34" charset="0"/>
              <a:buChar char="•"/>
            </a:pPr>
            <a:endParaRPr lang="en-GB" dirty="0"/>
          </a:p>
        </p:txBody>
      </p:sp>
      <p:grpSp>
        <p:nvGrpSpPr>
          <p:cNvPr id="3" name="Group 2">
            <a:extLst>
              <a:ext uri="{FF2B5EF4-FFF2-40B4-BE49-F238E27FC236}">
                <a16:creationId xmlns:a16="http://schemas.microsoft.com/office/drawing/2014/main" id="{50862FC8-F681-4EEC-A612-559C2CC3C874}"/>
              </a:ext>
            </a:extLst>
          </p:cNvPr>
          <p:cNvGrpSpPr>
            <a:grpSpLocks noChangeAspect="1"/>
          </p:cNvGrpSpPr>
          <p:nvPr/>
        </p:nvGrpSpPr>
        <p:grpSpPr>
          <a:xfrm>
            <a:off x="4697269" y="1619074"/>
            <a:ext cx="6486812" cy="4586293"/>
            <a:chOff x="4015265" y="1566760"/>
            <a:chExt cx="6987958" cy="4940612"/>
          </a:xfrm>
        </p:grpSpPr>
        <p:pic>
          <p:nvPicPr>
            <p:cNvPr id="44" name="Picture 43">
              <a:extLst>
                <a:ext uri="{FF2B5EF4-FFF2-40B4-BE49-F238E27FC236}">
                  <a16:creationId xmlns:a16="http://schemas.microsoft.com/office/drawing/2014/main" id="{69234C80-7D36-4C96-9080-4B479AFFE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904" y="1914873"/>
              <a:ext cx="2857500" cy="1409700"/>
            </a:xfrm>
            <a:prstGeom prst="rect">
              <a:avLst/>
            </a:prstGeom>
          </p:spPr>
        </p:pic>
        <p:sp>
          <p:nvSpPr>
            <p:cNvPr id="45" name="TextBox 44">
              <a:extLst>
                <a:ext uri="{FF2B5EF4-FFF2-40B4-BE49-F238E27FC236}">
                  <a16:creationId xmlns:a16="http://schemas.microsoft.com/office/drawing/2014/main" id="{BB1183C5-560F-4ADC-B0E3-3FB64EEDE8B3}"/>
                </a:ext>
              </a:extLst>
            </p:cNvPr>
            <p:cNvSpPr txBox="1"/>
            <p:nvPr/>
          </p:nvSpPr>
          <p:spPr>
            <a:xfrm>
              <a:off x="9462890" y="2044886"/>
              <a:ext cx="1540333" cy="979464"/>
            </a:xfrm>
            <a:prstGeom prst="rect">
              <a:avLst/>
            </a:prstGeom>
            <a:solidFill>
              <a:srgbClr val="4BACC6">
                <a:lumMod val="20000"/>
                <a:lumOff val="80000"/>
              </a:srgb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Arial"/>
                </a:rPr>
                <a:t>Learning Algorithm</a:t>
              </a:r>
            </a:p>
          </p:txBody>
        </p:sp>
        <p:cxnSp>
          <p:nvCxnSpPr>
            <p:cNvPr id="46" name="Straight Arrow Connector 45">
              <a:extLst>
                <a:ext uri="{FF2B5EF4-FFF2-40B4-BE49-F238E27FC236}">
                  <a16:creationId xmlns:a16="http://schemas.microsoft.com/office/drawing/2014/main" id="{D7F33D29-A45F-4BAC-8755-E77B926ED40F}"/>
                </a:ext>
              </a:extLst>
            </p:cNvPr>
            <p:cNvCxnSpPr/>
            <p:nvPr/>
          </p:nvCxnSpPr>
          <p:spPr>
            <a:xfrm flipH="1">
              <a:off x="8204417" y="2503251"/>
              <a:ext cx="952590" cy="0"/>
            </a:xfrm>
            <a:prstGeom prst="straightConnector1">
              <a:avLst/>
            </a:prstGeom>
            <a:noFill/>
            <a:ln w="38100" cap="flat" cmpd="sng" algn="ctr">
              <a:solidFill>
                <a:sysClr val="windowText" lastClr="000000">
                  <a:lumMod val="95000"/>
                  <a:lumOff val="5000"/>
                </a:sysClr>
              </a:solidFill>
              <a:prstDash val="solid"/>
              <a:headEnd type="arrow"/>
            </a:ln>
            <a:effectLst>
              <a:outerShdw blurRad="40000" dist="23000" dir="5400000" rotWithShape="0">
                <a:srgbClr val="000000">
                  <a:alpha val="35000"/>
                </a:srgbClr>
              </a:outerShdw>
            </a:effectLst>
          </p:spPr>
        </p:cxnSp>
        <p:sp>
          <p:nvSpPr>
            <p:cNvPr id="47" name="Line Callout 1 (No Border) 35">
              <a:extLst>
                <a:ext uri="{FF2B5EF4-FFF2-40B4-BE49-F238E27FC236}">
                  <a16:creationId xmlns:a16="http://schemas.microsoft.com/office/drawing/2014/main" id="{AE6B6E02-B2FA-4DDE-AEBA-94E29030A608}"/>
                </a:ext>
              </a:extLst>
            </p:cNvPr>
            <p:cNvSpPr/>
            <p:nvPr/>
          </p:nvSpPr>
          <p:spPr>
            <a:xfrm>
              <a:off x="5954113" y="1566760"/>
              <a:ext cx="794825" cy="549252"/>
            </a:xfrm>
            <a:prstGeom prst="callout1">
              <a:avLst>
                <a:gd name="adj1" fmla="val 79493"/>
                <a:gd name="adj2" fmla="val 44341"/>
                <a:gd name="adj3" fmla="val 136797"/>
                <a:gd name="adj4" fmla="val 68644"/>
              </a:avLst>
            </a:prstGeom>
            <a:noFill/>
            <a:ln w="38100" cap="flat" cmpd="sng" algn="ctr">
              <a:solidFill>
                <a:sysClr val="windowText" lastClr="000000"/>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black"/>
                  </a:solidFill>
                  <a:effectLst/>
                  <a:uLnTx/>
                  <a:uFillTx/>
                  <a:latin typeface="Calibri"/>
                  <a:ea typeface="맑은 고딕"/>
                </a:rPr>
                <a:t>pixel 1</a:t>
              </a:r>
              <a:endParaRPr kumimoji="0" lang="ko-KR" altLang="en-US" sz="1600" b="0" i="0" u="none" strike="noStrike" kern="0" cap="none" spc="0" normalizeH="0" baseline="0" noProof="0" dirty="0">
                <a:ln>
                  <a:noFill/>
                </a:ln>
                <a:solidFill>
                  <a:prstClr val="black"/>
                </a:solidFill>
                <a:effectLst/>
                <a:uLnTx/>
                <a:uFillTx/>
                <a:latin typeface="Calibri"/>
                <a:ea typeface="맑은 고딕"/>
              </a:endParaRPr>
            </a:p>
          </p:txBody>
        </p:sp>
        <p:sp>
          <p:nvSpPr>
            <p:cNvPr id="48" name="Multiply 36">
              <a:extLst>
                <a:ext uri="{FF2B5EF4-FFF2-40B4-BE49-F238E27FC236}">
                  <a16:creationId xmlns:a16="http://schemas.microsoft.com/office/drawing/2014/main" id="{15986B9B-60E2-435F-A3AA-F6576F286776}"/>
                </a:ext>
              </a:extLst>
            </p:cNvPr>
            <p:cNvSpPr>
              <a:spLocks noChangeAspect="1"/>
            </p:cNvSpPr>
            <p:nvPr/>
          </p:nvSpPr>
          <p:spPr>
            <a:xfrm>
              <a:off x="6465423" y="2305746"/>
              <a:ext cx="156462" cy="161374"/>
            </a:xfrm>
            <a:prstGeom prst="mathMultiply">
              <a:avLst/>
            </a:prstGeom>
            <a:solidFill>
              <a:srgbClr val="FFC000"/>
            </a:solidFill>
            <a:ln w="12700"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a:ea typeface="맑은 고딕"/>
              </a:endParaRPr>
            </a:p>
          </p:txBody>
        </p:sp>
        <p:sp>
          <p:nvSpPr>
            <p:cNvPr id="49" name="Multiply 37">
              <a:extLst>
                <a:ext uri="{FF2B5EF4-FFF2-40B4-BE49-F238E27FC236}">
                  <a16:creationId xmlns:a16="http://schemas.microsoft.com/office/drawing/2014/main" id="{06DEB7B8-0C7E-43B2-B4A9-12107C9F7EF2}"/>
                </a:ext>
              </a:extLst>
            </p:cNvPr>
            <p:cNvSpPr>
              <a:spLocks noChangeAspect="1"/>
            </p:cNvSpPr>
            <p:nvPr/>
          </p:nvSpPr>
          <p:spPr>
            <a:xfrm>
              <a:off x="7616976" y="2767094"/>
              <a:ext cx="156462" cy="161374"/>
            </a:xfrm>
            <a:prstGeom prst="mathMultiply">
              <a:avLst/>
            </a:prstGeom>
            <a:solidFill>
              <a:srgbClr val="FFC000"/>
            </a:solidFill>
            <a:ln w="12700"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a:ea typeface="맑은 고딕"/>
              </a:endParaRPr>
            </a:p>
          </p:txBody>
        </p:sp>
        <p:sp>
          <p:nvSpPr>
            <p:cNvPr id="50" name="Line Callout 1 (No Border) 38">
              <a:extLst>
                <a:ext uri="{FF2B5EF4-FFF2-40B4-BE49-F238E27FC236}">
                  <a16:creationId xmlns:a16="http://schemas.microsoft.com/office/drawing/2014/main" id="{27F7490F-F28C-46F9-B87A-296536F94AF2}"/>
                </a:ext>
              </a:extLst>
            </p:cNvPr>
            <p:cNvSpPr/>
            <p:nvPr/>
          </p:nvSpPr>
          <p:spPr>
            <a:xfrm>
              <a:off x="7994040" y="2861933"/>
              <a:ext cx="794825" cy="549252"/>
            </a:xfrm>
            <a:prstGeom prst="callout1">
              <a:avLst>
                <a:gd name="adj1" fmla="val 32634"/>
                <a:gd name="adj2" fmla="val 23062"/>
                <a:gd name="adj3" fmla="val 3162"/>
                <a:gd name="adj4" fmla="val -26705"/>
              </a:avLst>
            </a:prstGeom>
            <a:noFill/>
            <a:ln w="38100" cap="flat" cmpd="sng" algn="ctr">
              <a:solidFill>
                <a:sysClr val="windowText" lastClr="000000">
                  <a:lumMod val="95000"/>
                  <a:lumOff val="5000"/>
                </a:sysClr>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black"/>
                  </a:solidFill>
                  <a:effectLst/>
                  <a:uLnTx/>
                  <a:uFillTx/>
                  <a:latin typeface="Calibri"/>
                  <a:ea typeface="맑은 고딕"/>
                </a:rPr>
                <a:t>pixel 2</a:t>
              </a:r>
              <a:endParaRPr kumimoji="0" lang="ko-KR" altLang="en-US" sz="1600" b="0" i="0" u="none" strike="noStrike" kern="0" cap="none" spc="0" normalizeH="0" baseline="0" noProof="0" dirty="0">
                <a:ln>
                  <a:noFill/>
                </a:ln>
                <a:solidFill>
                  <a:prstClr val="black"/>
                </a:solidFill>
                <a:effectLst/>
                <a:uLnTx/>
                <a:uFillTx/>
                <a:latin typeface="Calibri"/>
                <a:ea typeface="맑은 고딕"/>
              </a:endParaRPr>
            </a:p>
          </p:txBody>
        </p:sp>
        <p:sp>
          <p:nvSpPr>
            <p:cNvPr id="51" name="TextBox 50">
              <a:extLst>
                <a:ext uri="{FF2B5EF4-FFF2-40B4-BE49-F238E27FC236}">
                  <a16:creationId xmlns:a16="http://schemas.microsoft.com/office/drawing/2014/main" id="{4F16ECC0-41B1-4408-9959-BA9503A1145D}"/>
                </a:ext>
              </a:extLst>
            </p:cNvPr>
            <p:cNvSpPr txBox="1"/>
            <p:nvPr/>
          </p:nvSpPr>
          <p:spPr>
            <a:xfrm>
              <a:off x="7561416" y="5820404"/>
              <a:ext cx="790922" cy="369332"/>
            </a:xfrm>
            <a:prstGeom prst="rect">
              <a:avLst/>
            </a:prstGeom>
            <a:noFill/>
            <a:ln w="19050">
              <a:noFill/>
            </a:ln>
          </p:spPr>
          <p:txBody>
            <a:bodyPr wrap="none" rtlCol="0">
              <a:spAutoFit/>
            </a:bodyPr>
            <a:lstStyle/>
            <a:p>
              <a:pPr eaLnBrk="1" fontAlgn="auto" hangingPunct="1">
                <a:spcBef>
                  <a:spcPts val="0"/>
                </a:spcBef>
                <a:spcAft>
                  <a:spcPts val="0"/>
                </a:spcAft>
              </a:pPr>
              <a:r>
                <a:rPr lang="en-US" sz="1600" dirty="0">
                  <a:solidFill>
                    <a:prstClr val="black"/>
                  </a:solidFill>
                  <a:latin typeface="Calibri"/>
                  <a:ea typeface="+mn-ea"/>
                </a:rPr>
                <a:t>pixel 1</a:t>
              </a:r>
              <a:endParaRPr lang="en-US" sz="1600" baseline="-25000" dirty="0">
                <a:solidFill>
                  <a:prstClr val="black"/>
                </a:solidFill>
                <a:latin typeface="Calibri"/>
                <a:ea typeface="+mn-ea"/>
              </a:endParaRPr>
            </a:p>
          </p:txBody>
        </p:sp>
        <p:cxnSp>
          <p:nvCxnSpPr>
            <p:cNvPr id="52" name="Straight Arrow Connector 51">
              <a:extLst>
                <a:ext uri="{FF2B5EF4-FFF2-40B4-BE49-F238E27FC236}">
                  <a16:creationId xmlns:a16="http://schemas.microsoft.com/office/drawing/2014/main" id="{7478FDB6-109E-4AD1-B2D0-80E8C83BF410}"/>
                </a:ext>
              </a:extLst>
            </p:cNvPr>
            <p:cNvCxnSpPr/>
            <p:nvPr/>
          </p:nvCxnSpPr>
          <p:spPr>
            <a:xfrm flipV="1">
              <a:off x="4980251" y="3695738"/>
              <a:ext cx="0" cy="2124666"/>
            </a:xfrm>
            <a:prstGeom prst="straightConnector1">
              <a:avLst/>
            </a:prstGeom>
            <a:noFill/>
            <a:ln w="19050" cap="flat" cmpd="sng" algn="ctr">
              <a:solidFill>
                <a:sysClr val="window" lastClr="FFFFFF">
                  <a:lumMod val="50000"/>
                </a:sysClr>
              </a:solidFill>
              <a:prstDash val="solid"/>
              <a:tailEnd type="arrow"/>
            </a:ln>
            <a:effectLst/>
          </p:spPr>
        </p:cxnSp>
        <p:cxnSp>
          <p:nvCxnSpPr>
            <p:cNvPr id="53" name="Straight Arrow Connector 52">
              <a:extLst>
                <a:ext uri="{FF2B5EF4-FFF2-40B4-BE49-F238E27FC236}">
                  <a16:creationId xmlns:a16="http://schemas.microsoft.com/office/drawing/2014/main" id="{BDDB232E-F4F0-443F-9B6F-1FE441B874A5}"/>
                </a:ext>
              </a:extLst>
            </p:cNvPr>
            <p:cNvCxnSpPr/>
            <p:nvPr/>
          </p:nvCxnSpPr>
          <p:spPr>
            <a:xfrm>
              <a:off x="4871469" y="5667253"/>
              <a:ext cx="3173431" cy="0"/>
            </a:xfrm>
            <a:prstGeom prst="straightConnector1">
              <a:avLst/>
            </a:prstGeom>
            <a:noFill/>
            <a:ln w="19050" cap="flat" cmpd="sng" algn="ctr">
              <a:solidFill>
                <a:sysClr val="window" lastClr="FFFFFF">
                  <a:lumMod val="50000"/>
                </a:sysClr>
              </a:solidFill>
              <a:prstDash val="solid"/>
              <a:tailEnd type="arrow"/>
            </a:ln>
            <a:effectLst/>
          </p:spPr>
        </p:cxnSp>
        <p:sp>
          <p:nvSpPr>
            <p:cNvPr id="54" name="TextBox 53">
              <a:extLst>
                <a:ext uri="{FF2B5EF4-FFF2-40B4-BE49-F238E27FC236}">
                  <a16:creationId xmlns:a16="http://schemas.microsoft.com/office/drawing/2014/main" id="{8122FB0C-E9C2-48A9-85B9-DD79BAC9FD7A}"/>
                </a:ext>
              </a:extLst>
            </p:cNvPr>
            <p:cNvSpPr txBox="1"/>
            <p:nvPr/>
          </p:nvSpPr>
          <p:spPr>
            <a:xfrm>
              <a:off x="4106132" y="3824971"/>
              <a:ext cx="790922" cy="369332"/>
            </a:xfrm>
            <a:prstGeom prst="rect">
              <a:avLst/>
            </a:prstGeom>
            <a:noFill/>
            <a:ln w="19050">
              <a:noFill/>
            </a:ln>
          </p:spPr>
          <p:txBody>
            <a:bodyPr wrap="none" rtlCol="0">
              <a:spAutoFit/>
            </a:bodyPr>
            <a:lstStyle/>
            <a:p>
              <a:pPr eaLnBrk="1" fontAlgn="auto" hangingPunct="1">
                <a:spcBef>
                  <a:spcPts val="0"/>
                </a:spcBef>
                <a:spcAft>
                  <a:spcPts val="0"/>
                </a:spcAft>
              </a:pPr>
              <a:r>
                <a:rPr lang="en-US" sz="1600" dirty="0">
                  <a:solidFill>
                    <a:prstClr val="black"/>
                  </a:solidFill>
                  <a:latin typeface="Calibri"/>
                  <a:ea typeface="+mn-ea"/>
                </a:rPr>
                <a:t>pixel 2</a:t>
              </a:r>
              <a:endParaRPr lang="en-US" sz="1600" baseline="-25000" dirty="0">
                <a:solidFill>
                  <a:prstClr val="black"/>
                </a:solidFill>
                <a:latin typeface="Calibri"/>
                <a:ea typeface="+mn-ea"/>
              </a:endParaRPr>
            </a:p>
          </p:txBody>
        </p:sp>
        <p:sp>
          <p:nvSpPr>
            <p:cNvPr id="55" name="Text Box 572">
              <a:extLst>
                <a:ext uri="{FF2B5EF4-FFF2-40B4-BE49-F238E27FC236}">
                  <a16:creationId xmlns:a16="http://schemas.microsoft.com/office/drawing/2014/main" id="{50F27D4F-E2DE-4281-9A5D-4B01F18A39B7}"/>
                </a:ext>
              </a:extLst>
            </p:cNvPr>
            <p:cNvSpPr txBox="1">
              <a:spLocks noChangeArrowheads="1"/>
            </p:cNvSpPr>
            <p:nvPr/>
          </p:nvSpPr>
          <p:spPr bwMode="auto">
            <a:xfrm>
              <a:off x="5275389" y="3438873"/>
              <a:ext cx="1179734" cy="364688"/>
            </a:xfrm>
            <a:prstGeom prst="rect">
              <a:avLst/>
            </a:prstGeom>
            <a:noFill/>
            <a:ln w="12700" algn="ctr">
              <a:noFill/>
              <a:miter lim="800000"/>
              <a:headEnd/>
              <a:tailEnd/>
            </a:ln>
          </p:spPr>
          <p:txBody>
            <a:bodyPr wrap="none" lIns="91419" tIns="45710" rIns="91419" bIns="45710">
              <a:spAutoFit/>
            </a:bodyPr>
            <a:lstStyle/>
            <a:p>
              <a:pPr eaLnBrk="1" fontAlgn="auto" hangingPunct="1">
                <a:spcBef>
                  <a:spcPts val="0"/>
                </a:spcBef>
                <a:spcAft>
                  <a:spcPts val="0"/>
                </a:spcAft>
                <a:defRPr/>
              </a:pPr>
              <a:r>
                <a:rPr lang="en-US" sz="1600" kern="0" dirty="0">
                  <a:solidFill>
                    <a:sysClr val="window" lastClr="FFFFFF"/>
                  </a:solidFill>
                  <a:latin typeface="Calibri"/>
                  <a:ea typeface="+mn-ea"/>
                </a:rPr>
                <a:t>Raw image</a:t>
              </a:r>
            </a:p>
          </p:txBody>
        </p:sp>
        <p:grpSp>
          <p:nvGrpSpPr>
            <p:cNvPr id="56" name="Group 55">
              <a:extLst>
                <a:ext uri="{FF2B5EF4-FFF2-40B4-BE49-F238E27FC236}">
                  <a16:creationId xmlns:a16="http://schemas.microsoft.com/office/drawing/2014/main" id="{0701E1C8-4D60-4BEB-A5DD-F6128B5B902E}"/>
                </a:ext>
              </a:extLst>
            </p:cNvPr>
            <p:cNvGrpSpPr/>
            <p:nvPr/>
          </p:nvGrpSpPr>
          <p:grpSpPr>
            <a:xfrm>
              <a:off x="6210684" y="3632463"/>
              <a:ext cx="726989" cy="603417"/>
              <a:chOff x="2354146" y="2231940"/>
              <a:chExt cx="726989" cy="603417"/>
            </a:xfrm>
          </p:grpSpPr>
          <p:pic>
            <p:nvPicPr>
              <p:cNvPr id="57" name="Picture 56">
                <a:extLst>
                  <a:ext uri="{FF2B5EF4-FFF2-40B4-BE49-F238E27FC236}">
                    <a16:creationId xmlns:a16="http://schemas.microsoft.com/office/drawing/2014/main" id="{1E85ABD3-DB74-4E84-9044-C5E76098E5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4146" y="2231940"/>
                <a:ext cx="726989" cy="358648"/>
              </a:xfrm>
              <a:prstGeom prst="rect">
                <a:avLst/>
              </a:prstGeom>
            </p:spPr>
          </p:pic>
          <p:sp>
            <p:nvSpPr>
              <p:cNvPr id="58" name="Plus 46">
                <a:extLst>
                  <a:ext uri="{FF2B5EF4-FFF2-40B4-BE49-F238E27FC236}">
                    <a16:creationId xmlns:a16="http://schemas.microsoft.com/office/drawing/2014/main" id="{69672F97-17BE-4E77-A227-D1D7DBC53098}"/>
                  </a:ext>
                </a:extLst>
              </p:cNvPr>
              <p:cNvSpPr>
                <a:spLocks/>
              </p:cNvSpPr>
              <p:nvPr/>
            </p:nvSpPr>
            <p:spPr>
              <a:xfrm>
                <a:off x="2456640" y="2583357"/>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p:grpSp>
        <p:grpSp>
          <p:nvGrpSpPr>
            <p:cNvPr id="59" name="Group 50">
              <a:extLst>
                <a:ext uri="{FF2B5EF4-FFF2-40B4-BE49-F238E27FC236}">
                  <a16:creationId xmlns:a16="http://schemas.microsoft.com/office/drawing/2014/main" id="{630A5AE4-86AD-499E-BBB4-460177FBA8A5}"/>
                </a:ext>
              </a:extLst>
            </p:cNvPr>
            <p:cNvGrpSpPr/>
            <p:nvPr/>
          </p:nvGrpSpPr>
          <p:grpSpPr>
            <a:xfrm>
              <a:off x="4015265" y="5864332"/>
              <a:ext cx="1441798" cy="643040"/>
              <a:chOff x="2832540" y="2876490"/>
              <a:chExt cx="1668441" cy="716090"/>
            </a:xfrm>
          </p:grpSpPr>
          <p:sp>
            <p:nvSpPr>
              <p:cNvPr id="60" name="Plus 48">
                <a:extLst>
                  <a:ext uri="{FF2B5EF4-FFF2-40B4-BE49-F238E27FC236}">
                    <a16:creationId xmlns:a16="http://schemas.microsoft.com/office/drawing/2014/main" id="{E13D0569-5950-4002-80F8-A08681CFF1A3}"/>
                  </a:ext>
                </a:extLst>
              </p:cNvPr>
              <p:cNvSpPr>
                <a:spLocks/>
              </p:cNvSpPr>
              <p:nvPr/>
            </p:nvSpPr>
            <p:spPr>
              <a:xfrm>
                <a:off x="2832540" y="2948400"/>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400" kern="0">
                  <a:solidFill>
                    <a:sysClr val="window" lastClr="FFFFFF"/>
                  </a:solidFill>
                  <a:latin typeface="Calibri"/>
                  <a:ea typeface="맑은 고딕"/>
                </a:endParaRPr>
              </a:p>
            </p:txBody>
          </p:sp>
          <p:sp>
            <p:nvSpPr>
              <p:cNvPr id="61" name="Text Box 572">
                <a:extLst>
                  <a:ext uri="{FF2B5EF4-FFF2-40B4-BE49-F238E27FC236}">
                    <a16:creationId xmlns:a16="http://schemas.microsoft.com/office/drawing/2014/main" id="{C554666E-9AC5-4963-B2E2-E5DCF94A4DAF}"/>
                  </a:ext>
                </a:extLst>
              </p:cNvPr>
              <p:cNvSpPr txBox="1">
                <a:spLocks noChangeArrowheads="1"/>
              </p:cNvSpPr>
              <p:nvPr/>
            </p:nvSpPr>
            <p:spPr bwMode="auto">
              <a:xfrm>
                <a:off x="3061140" y="2876490"/>
                <a:ext cx="681152" cy="411289"/>
              </a:xfrm>
              <a:prstGeom prst="rect">
                <a:avLst/>
              </a:prstGeom>
              <a:noFill/>
              <a:ln w="12700" algn="ctr">
                <a:noFill/>
                <a:miter lim="800000"/>
                <a:headEnd/>
                <a:tailEnd/>
              </a:ln>
            </p:spPr>
            <p:txBody>
              <a:bodyPr wrap="none">
                <a:spAutoFit/>
              </a:bodyPr>
              <a:lstStyle/>
              <a:p>
                <a:pPr eaLnBrk="1" fontAlgn="auto" hangingPunct="1">
                  <a:spcBef>
                    <a:spcPts val="0"/>
                  </a:spcBef>
                  <a:spcAft>
                    <a:spcPts val="0"/>
                  </a:spcAft>
                  <a:defRPr/>
                </a:pPr>
                <a:r>
                  <a:rPr lang="en-US" sz="1600" kern="0" dirty="0">
                    <a:solidFill>
                      <a:prstClr val="black"/>
                    </a:solidFill>
                    <a:latin typeface="Calibri"/>
                    <a:ea typeface="+mn-ea"/>
                  </a:rPr>
                  <a:t>Cars</a:t>
                </a:r>
              </a:p>
            </p:txBody>
          </p:sp>
          <p:sp>
            <p:nvSpPr>
              <p:cNvPr id="62" name="Minus 50">
                <a:extLst>
                  <a:ext uri="{FF2B5EF4-FFF2-40B4-BE49-F238E27FC236}">
                    <a16:creationId xmlns:a16="http://schemas.microsoft.com/office/drawing/2014/main" id="{119536DD-186C-4977-9BFE-8AC746BDB7BC}"/>
                  </a:ext>
                </a:extLst>
              </p:cNvPr>
              <p:cNvSpPr/>
              <p:nvPr/>
            </p:nvSpPr>
            <p:spPr>
              <a:xfrm>
                <a:off x="2870640" y="3276600"/>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400" kern="0">
                  <a:solidFill>
                    <a:sysClr val="window" lastClr="FFFFFF"/>
                  </a:solidFill>
                  <a:latin typeface="Calibri"/>
                  <a:ea typeface="+mn-ea"/>
                </a:endParaRPr>
              </a:p>
            </p:txBody>
          </p:sp>
          <p:sp>
            <p:nvSpPr>
              <p:cNvPr id="63" name="Text Box 572">
                <a:extLst>
                  <a:ext uri="{FF2B5EF4-FFF2-40B4-BE49-F238E27FC236}">
                    <a16:creationId xmlns:a16="http://schemas.microsoft.com/office/drawing/2014/main" id="{BA129FA5-0E27-4C83-978E-98E3F110D00E}"/>
                  </a:ext>
                </a:extLst>
              </p:cNvPr>
              <p:cNvSpPr txBox="1">
                <a:spLocks noChangeArrowheads="1"/>
              </p:cNvSpPr>
              <p:nvPr/>
            </p:nvSpPr>
            <p:spPr bwMode="auto">
              <a:xfrm>
                <a:off x="3061140" y="3181291"/>
                <a:ext cx="1439841" cy="411289"/>
              </a:xfrm>
              <a:prstGeom prst="rect">
                <a:avLst/>
              </a:prstGeom>
              <a:noFill/>
              <a:ln w="12700" algn="ctr">
                <a:noFill/>
                <a:miter lim="800000"/>
                <a:headEnd/>
                <a:tailEnd/>
              </a:ln>
            </p:spPr>
            <p:txBody>
              <a:bodyPr wrap="none">
                <a:spAutoFit/>
              </a:bodyPr>
              <a:lstStyle/>
              <a:p>
                <a:pPr eaLnBrk="1" fontAlgn="auto" hangingPunct="1">
                  <a:spcBef>
                    <a:spcPts val="0"/>
                  </a:spcBef>
                  <a:spcAft>
                    <a:spcPts val="0"/>
                  </a:spcAft>
                  <a:defRPr/>
                </a:pPr>
                <a:r>
                  <a:rPr lang="en-US" sz="1600" kern="0" dirty="0">
                    <a:solidFill>
                      <a:prstClr val="black"/>
                    </a:solidFill>
                    <a:latin typeface="Calibri"/>
                    <a:ea typeface="+mn-ea"/>
                  </a:rPr>
                  <a:t>“Non”-Cars</a:t>
                </a:r>
              </a:p>
            </p:txBody>
          </p:sp>
        </p:grpSp>
        <p:grpSp>
          <p:nvGrpSpPr>
            <p:cNvPr id="64" name="Group 63">
              <a:extLst>
                <a:ext uri="{FF2B5EF4-FFF2-40B4-BE49-F238E27FC236}">
                  <a16:creationId xmlns:a16="http://schemas.microsoft.com/office/drawing/2014/main" id="{27E941E8-20DF-4846-BAA2-B7522EF56B47}"/>
                </a:ext>
              </a:extLst>
            </p:cNvPr>
            <p:cNvGrpSpPr/>
            <p:nvPr/>
          </p:nvGrpSpPr>
          <p:grpSpPr>
            <a:xfrm>
              <a:off x="6543654" y="4563585"/>
              <a:ext cx="1032968" cy="447982"/>
              <a:chOff x="2687116" y="3163062"/>
              <a:chExt cx="1032968" cy="447982"/>
            </a:xfrm>
          </p:grpSpPr>
          <p:sp>
            <p:nvSpPr>
              <p:cNvPr id="65" name="Plus 53">
                <a:extLst>
                  <a:ext uri="{FF2B5EF4-FFF2-40B4-BE49-F238E27FC236}">
                    <a16:creationId xmlns:a16="http://schemas.microsoft.com/office/drawing/2014/main" id="{9D72726D-BF64-4F15-87EA-C9B6385D20BB}"/>
                  </a:ext>
                </a:extLst>
              </p:cNvPr>
              <p:cNvSpPr>
                <a:spLocks/>
              </p:cNvSpPr>
              <p:nvPr/>
            </p:nvSpPr>
            <p:spPr>
              <a:xfrm>
                <a:off x="2687116" y="3262884"/>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p:pic>
            <p:nvPicPr>
              <p:cNvPr id="66" name="Picture 65">
                <a:extLst>
                  <a:ext uri="{FF2B5EF4-FFF2-40B4-BE49-F238E27FC236}">
                    <a16:creationId xmlns:a16="http://schemas.microsoft.com/office/drawing/2014/main" id="{797021AF-C789-4116-8B97-6B84DB9184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0" y="3163062"/>
                <a:ext cx="672084" cy="447982"/>
              </a:xfrm>
              <a:prstGeom prst="rect">
                <a:avLst/>
              </a:prstGeom>
            </p:spPr>
          </p:pic>
        </p:grpSp>
        <p:grpSp>
          <p:nvGrpSpPr>
            <p:cNvPr id="67" name="Group 66">
              <a:extLst>
                <a:ext uri="{FF2B5EF4-FFF2-40B4-BE49-F238E27FC236}">
                  <a16:creationId xmlns:a16="http://schemas.microsoft.com/office/drawing/2014/main" id="{53965B39-694F-4968-94FA-59C4F1A3C78E}"/>
                </a:ext>
              </a:extLst>
            </p:cNvPr>
            <p:cNvGrpSpPr/>
            <p:nvPr/>
          </p:nvGrpSpPr>
          <p:grpSpPr>
            <a:xfrm>
              <a:off x="5762265" y="5115273"/>
              <a:ext cx="932657" cy="438062"/>
              <a:chOff x="1905727" y="3714750"/>
              <a:chExt cx="932657" cy="438062"/>
            </a:xfrm>
          </p:grpSpPr>
          <p:sp>
            <p:nvSpPr>
              <p:cNvPr id="68" name="Minus 56">
                <a:extLst>
                  <a:ext uri="{FF2B5EF4-FFF2-40B4-BE49-F238E27FC236}">
                    <a16:creationId xmlns:a16="http://schemas.microsoft.com/office/drawing/2014/main" id="{C7BAB4CE-C540-4D03-BA1F-F1D1AF6183A8}"/>
                  </a:ext>
                </a:extLst>
              </p:cNvPr>
              <p:cNvSpPr/>
              <p:nvPr/>
            </p:nvSpPr>
            <p:spPr>
              <a:xfrm>
                <a:off x="1905727" y="3819160"/>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pic>
            <p:nvPicPr>
              <p:cNvPr id="69" name="Picture 68">
                <a:extLst>
                  <a:ext uri="{FF2B5EF4-FFF2-40B4-BE49-F238E27FC236}">
                    <a16:creationId xmlns:a16="http://schemas.microsoft.com/office/drawing/2014/main" id="{27460080-AD87-496D-8B2F-800BA72E1AD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0268"/>
              <a:stretch/>
            </p:blipFill>
            <p:spPr>
              <a:xfrm>
                <a:off x="2187466" y="3714750"/>
                <a:ext cx="650918" cy="438062"/>
              </a:xfrm>
              <a:prstGeom prst="rect">
                <a:avLst/>
              </a:prstGeom>
            </p:spPr>
          </p:pic>
        </p:grpSp>
        <p:grpSp>
          <p:nvGrpSpPr>
            <p:cNvPr id="70" name="Group 69">
              <a:extLst>
                <a:ext uri="{FF2B5EF4-FFF2-40B4-BE49-F238E27FC236}">
                  <a16:creationId xmlns:a16="http://schemas.microsoft.com/office/drawing/2014/main" id="{62C240C9-2DBB-4D4E-8B7E-AF59A0998501}"/>
                </a:ext>
              </a:extLst>
            </p:cNvPr>
            <p:cNvGrpSpPr/>
            <p:nvPr/>
          </p:nvGrpSpPr>
          <p:grpSpPr>
            <a:xfrm>
              <a:off x="5170048" y="4505673"/>
              <a:ext cx="919717" cy="447948"/>
              <a:chOff x="1313510" y="3105150"/>
              <a:chExt cx="919717" cy="447948"/>
            </a:xfrm>
          </p:grpSpPr>
          <p:sp>
            <p:nvSpPr>
              <p:cNvPr id="71" name="Minus 59">
                <a:extLst>
                  <a:ext uri="{FF2B5EF4-FFF2-40B4-BE49-F238E27FC236}">
                    <a16:creationId xmlns:a16="http://schemas.microsoft.com/office/drawing/2014/main" id="{94BCA327-1163-48CB-BE9D-D5FDE130A368}"/>
                  </a:ext>
                </a:extLst>
              </p:cNvPr>
              <p:cNvSpPr/>
              <p:nvPr/>
            </p:nvSpPr>
            <p:spPr>
              <a:xfrm>
                <a:off x="1313510" y="3274584"/>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pic>
            <p:nvPicPr>
              <p:cNvPr id="72" name="Picture 71">
                <a:extLst>
                  <a:ext uri="{FF2B5EF4-FFF2-40B4-BE49-F238E27FC236}">
                    <a16:creationId xmlns:a16="http://schemas.microsoft.com/office/drawing/2014/main" id="{F85D3073-3259-415C-B3DE-7B65B406E5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4070" y="3105150"/>
                <a:ext cx="669157" cy="447948"/>
              </a:xfrm>
              <a:prstGeom prst="rect">
                <a:avLst/>
              </a:prstGeom>
            </p:spPr>
          </p:pic>
        </p:grpSp>
      </p:grpSp>
      <p:pic>
        <p:nvPicPr>
          <p:cNvPr id="3074" name="Picture 2" descr="How MATLAB Represents Pixel Colors - MATLAB &amp; Simulink">
            <a:extLst>
              <a:ext uri="{FF2B5EF4-FFF2-40B4-BE49-F238E27FC236}">
                <a16:creationId xmlns:a16="http://schemas.microsoft.com/office/drawing/2014/main" id="{29E8C773-ECA3-6EE1-7C21-7935F101E78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505" t="4051" r="11690" b="8868"/>
          <a:stretch/>
        </p:blipFill>
        <p:spPr bwMode="auto">
          <a:xfrm>
            <a:off x="1481605" y="4096777"/>
            <a:ext cx="2108685" cy="2066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MATLAB Represents Pixel Colors - MATLAB &amp; Simulink">
            <a:extLst>
              <a:ext uri="{FF2B5EF4-FFF2-40B4-BE49-F238E27FC236}">
                <a16:creationId xmlns:a16="http://schemas.microsoft.com/office/drawing/2014/main" id="{3DA0FCF8-0148-52B7-9991-FE163FE8DD7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505" t="4051" r="11690" b="54570"/>
          <a:stretch/>
        </p:blipFill>
        <p:spPr bwMode="auto">
          <a:xfrm>
            <a:off x="1453570" y="2744909"/>
            <a:ext cx="2108684" cy="982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52BCF7-84AD-699A-FA60-2DA047BFF337}"/>
              </a:ext>
            </a:extLst>
          </p:cNvPr>
          <p:cNvSpPr txBox="1"/>
          <p:nvPr/>
        </p:nvSpPr>
        <p:spPr>
          <a:xfrm>
            <a:off x="354596" y="2919078"/>
            <a:ext cx="1048282" cy="464871"/>
          </a:xfrm>
          <a:prstGeom prst="rect">
            <a:avLst/>
          </a:prstGeom>
          <a:noFill/>
        </p:spPr>
        <p:txBody>
          <a:bodyPr wrap="square" numCol="1">
            <a:spAutoFit/>
          </a:bodyPr>
          <a:lstStyle/>
          <a:p>
            <a:pPr>
              <a:lnSpc>
                <a:spcPct val="150000"/>
              </a:lnSpc>
            </a:pPr>
            <a:r>
              <a:rPr lang="en-GB" dirty="0"/>
              <a:t>2 pixels</a:t>
            </a:r>
          </a:p>
        </p:txBody>
      </p:sp>
      <p:sp>
        <p:nvSpPr>
          <p:cNvPr id="8" name="TextBox 7">
            <a:extLst>
              <a:ext uri="{FF2B5EF4-FFF2-40B4-BE49-F238E27FC236}">
                <a16:creationId xmlns:a16="http://schemas.microsoft.com/office/drawing/2014/main" id="{B647839B-3B2F-FC3D-44DC-2C9B463D0BD0}"/>
              </a:ext>
            </a:extLst>
          </p:cNvPr>
          <p:cNvSpPr txBox="1"/>
          <p:nvPr/>
        </p:nvSpPr>
        <p:spPr>
          <a:xfrm>
            <a:off x="354596" y="4757360"/>
            <a:ext cx="1048282" cy="464871"/>
          </a:xfrm>
          <a:prstGeom prst="rect">
            <a:avLst/>
          </a:prstGeom>
          <a:noFill/>
        </p:spPr>
        <p:txBody>
          <a:bodyPr wrap="square" numCol="1">
            <a:spAutoFit/>
          </a:bodyPr>
          <a:lstStyle/>
          <a:p>
            <a:pPr>
              <a:lnSpc>
                <a:spcPct val="150000"/>
              </a:lnSpc>
            </a:pPr>
            <a:r>
              <a:rPr lang="en-GB" dirty="0"/>
              <a:t>4 pixels</a:t>
            </a:r>
          </a:p>
        </p:txBody>
      </p:sp>
    </p:spTree>
    <p:extLst>
      <p:ext uri="{BB962C8B-B14F-4D97-AF65-F5344CB8AC3E}">
        <p14:creationId xmlns:p14="http://schemas.microsoft.com/office/powerpoint/2010/main" val="230162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Why Neural Networks?</a:t>
            </a:r>
            <a:br>
              <a:rPr lang="en-GB" dirty="0"/>
            </a:br>
            <a:r>
              <a:rPr lang="en-GB" dirty="0"/>
              <a:t>Computer Vision: Car Detection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998797"/>
            <a:ext cx="2961562" cy="1295868"/>
          </a:xfrm>
          <a:prstGeom prst="rect">
            <a:avLst/>
          </a:prstGeom>
          <a:noFill/>
        </p:spPr>
        <p:txBody>
          <a:bodyPr wrap="square" numCol="1">
            <a:spAutoFit/>
          </a:bodyPr>
          <a:lstStyle/>
          <a:p>
            <a:pPr marL="285750" indent="-285750">
              <a:buFont typeface="Arial" panose="020B0604020202020204" pitchFamily="34" charset="0"/>
              <a:buChar char="•"/>
            </a:pPr>
            <a:r>
              <a:rPr lang="en-NZ" dirty="0"/>
              <a:t>Need a non-linear hypothesis to separate the classes</a:t>
            </a:r>
          </a:p>
          <a:p>
            <a:pPr marL="285750" indent="-285750">
              <a:lnSpc>
                <a:spcPct val="150000"/>
              </a:lnSpc>
              <a:buFont typeface="Arial" panose="020B0604020202020204" pitchFamily="34" charset="0"/>
              <a:buChar char="•"/>
            </a:pPr>
            <a:endParaRPr lang="en-GB" dirty="0"/>
          </a:p>
        </p:txBody>
      </p:sp>
      <p:grpSp>
        <p:nvGrpSpPr>
          <p:cNvPr id="4" name="Group 3">
            <a:extLst>
              <a:ext uri="{FF2B5EF4-FFF2-40B4-BE49-F238E27FC236}">
                <a16:creationId xmlns:a16="http://schemas.microsoft.com/office/drawing/2014/main" id="{471A2E6F-DEA5-4FCA-84D2-4D0D91EF6F81}"/>
              </a:ext>
            </a:extLst>
          </p:cNvPr>
          <p:cNvGrpSpPr>
            <a:grpSpLocks noChangeAspect="1"/>
          </p:cNvGrpSpPr>
          <p:nvPr/>
        </p:nvGrpSpPr>
        <p:grpSpPr>
          <a:xfrm>
            <a:off x="4014075" y="1934471"/>
            <a:ext cx="7682975" cy="4328202"/>
            <a:chOff x="3584516" y="1601776"/>
            <a:chExt cx="8513830" cy="4796264"/>
          </a:xfrm>
        </p:grpSpPr>
        <p:pic>
          <p:nvPicPr>
            <p:cNvPr id="37" name="Picture 36">
              <a:extLst>
                <a:ext uri="{FF2B5EF4-FFF2-40B4-BE49-F238E27FC236}">
                  <a16:creationId xmlns:a16="http://schemas.microsoft.com/office/drawing/2014/main" id="{9F32A7D4-E2DC-4496-8EDF-5E817FDFB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5486" y="1949889"/>
              <a:ext cx="2857500" cy="1409700"/>
            </a:xfrm>
            <a:prstGeom prst="rect">
              <a:avLst/>
            </a:prstGeom>
          </p:spPr>
        </p:pic>
        <p:sp>
          <p:nvSpPr>
            <p:cNvPr id="38" name="TextBox 37">
              <a:extLst>
                <a:ext uri="{FF2B5EF4-FFF2-40B4-BE49-F238E27FC236}">
                  <a16:creationId xmlns:a16="http://schemas.microsoft.com/office/drawing/2014/main" id="{36E65D98-E4C7-42AD-9CB7-AA16EB416E93}"/>
                </a:ext>
              </a:extLst>
            </p:cNvPr>
            <p:cNvSpPr txBox="1"/>
            <p:nvPr/>
          </p:nvSpPr>
          <p:spPr>
            <a:xfrm>
              <a:off x="7121336" y="5668800"/>
              <a:ext cx="721095" cy="338554"/>
            </a:xfrm>
            <a:prstGeom prst="rect">
              <a:avLst/>
            </a:prstGeom>
            <a:noFill/>
            <a:ln w="19050">
              <a:noFill/>
            </a:ln>
          </p:spPr>
          <p:txBody>
            <a:bodyPr wrap="none" rtlCol="0">
              <a:spAutoFit/>
            </a:bodyPr>
            <a:lstStyle/>
            <a:p>
              <a:pPr eaLnBrk="1" fontAlgn="auto" hangingPunct="1">
                <a:spcBef>
                  <a:spcPts val="0"/>
                </a:spcBef>
                <a:spcAft>
                  <a:spcPts val="0"/>
                </a:spcAft>
              </a:pPr>
              <a:r>
                <a:rPr lang="en-US" sz="1600" dirty="0">
                  <a:solidFill>
                    <a:prstClr val="black"/>
                  </a:solidFill>
                  <a:latin typeface="Calibri"/>
                  <a:ea typeface="+mn-ea"/>
                </a:rPr>
                <a:t>pixel 1</a:t>
              </a:r>
              <a:endParaRPr lang="en-US" sz="1600" baseline="-25000" dirty="0">
                <a:solidFill>
                  <a:prstClr val="black"/>
                </a:solidFill>
                <a:latin typeface="Calibri"/>
                <a:ea typeface="+mn-ea"/>
              </a:endParaRPr>
            </a:p>
          </p:txBody>
        </p:sp>
        <p:cxnSp>
          <p:nvCxnSpPr>
            <p:cNvPr id="39" name="Straight Arrow Connector 38">
              <a:extLst>
                <a:ext uri="{FF2B5EF4-FFF2-40B4-BE49-F238E27FC236}">
                  <a16:creationId xmlns:a16="http://schemas.microsoft.com/office/drawing/2014/main" id="{E6F92A2C-9F3F-44CD-B815-02976289700F}"/>
                </a:ext>
              </a:extLst>
            </p:cNvPr>
            <p:cNvCxnSpPr/>
            <p:nvPr/>
          </p:nvCxnSpPr>
          <p:spPr>
            <a:xfrm flipV="1">
              <a:off x="4558833" y="3730754"/>
              <a:ext cx="0" cy="2124666"/>
            </a:xfrm>
            <a:prstGeom prst="straightConnector1">
              <a:avLst/>
            </a:prstGeom>
            <a:noFill/>
            <a:ln w="19050" cap="flat" cmpd="sng" algn="ctr">
              <a:solidFill>
                <a:sysClr val="window" lastClr="FFFFFF">
                  <a:lumMod val="50000"/>
                </a:sysClr>
              </a:solidFill>
              <a:prstDash val="solid"/>
              <a:tailEnd type="arrow"/>
            </a:ln>
            <a:effectLst/>
          </p:spPr>
        </p:cxnSp>
        <p:cxnSp>
          <p:nvCxnSpPr>
            <p:cNvPr id="40" name="Straight Arrow Connector 39">
              <a:extLst>
                <a:ext uri="{FF2B5EF4-FFF2-40B4-BE49-F238E27FC236}">
                  <a16:creationId xmlns:a16="http://schemas.microsoft.com/office/drawing/2014/main" id="{D411EFE5-FD12-4068-BC7B-EEA7A084806F}"/>
                </a:ext>
              </a:extLst>
            </p:cNvPr>
            <p:cNvCxnSpPr/>
            <p:nvPr/>
          </p:nvCxnSpPr>
          <p:spPr>
            <a:xfrm>
              <a:off x="4450051" y="5702269"/>
              <a:ext cx="3173431" cy="0"/>
            </a:xfrm>
            <a:prstGeom prst="straightConnector1">
              <a:avLst/>
            </a:prstGeom>
            <a:noFill/>
            <a:ln w="19050" cap="flat" cmpd="sng" algn="ctr">
              <a:solidFill>
                <a:sysClr val="window" lastClr="FFFFFF">
                  <a:lumMod val="50000"/>
                </a:sysClr>
              </a:solidFill>
              <a:prstDash val="solid"/>
              <a:tailEnd type="arrow"/>
            </a:ln>
            <a:effectLst/>
          </p:spPr>
        </p:cxnSp>
        <p:sp>
          <p:nvSpPr>
            <p:cNvPr id="41" name="TextBox 40">
              <a:extLst>
                <a:ext uri="{FF2B5EF4-FFF2-40B4-BE49-F238E27FC236}">
                  <a16:creationId xmlns:a16="http://schemas.microsoft.com/office/drawing/2014/main" id="{9BFDB893-C1B8-4777-BB8B-B9008EF29CAA}"/>
                </a:ext>
              </a:extLst>
            </p:cNvPr>
            <p:cNvSpPr txBox="1"/>
            <p:nvPr/>
          </p:nvSpPr>
          <p:spPr>
            <a:xfrm>
              <a:off x="3740700" y="3859987"/>
              <a:ext cx="721095" cy="338554"/>
            </a:xfrm>
            <a:prstGeom prst="rect">
              <a:avLst/>
            </a:prstGeom>
            <a:noFill/>
            <a:ln w="19050">
              <a:noFill/>
            </a:ln>
          </p:spPr>
          <p:txBody>
            <a:bodyPr wrap="none" rtlCol="0">
              <a:spAutoFit/>
            </a:bodyPr>
            <a:lstStyle/>
            <a:p>
              <a:pPr eaLnBrk="1" fontAlgn="auto" hangingPunct="1">
                <a:spcBef>
                  <a:spcPts val="0"/>
                </a:spcBef>
                <a:spcAft>
                  <a:spcPts val="0"/>
                </a:spcAft>
              </a:pPr>
              <a:r>
                <a:rPr lang="en-US" sz="1600" dirty="0">
                  <a:solidFill>
                    <a:prstClr val="black"/>
                  </a:solidFill>
                  <a:latin typeface="Calibri"/>
                  <a:ea typeface="+mn-ea"/>
                </a:rPr>
                <a:t>pixel 2</a:t>
              </a:r>
              <a:endParaRPr lang="en-US" sz="1600" baseline="-25000" dirty="0">
                <a:solidFill>
                  <a:prstClr val="black"/>
                </a:solidFill>
                <a:latin typeface="Calibri"/>
                <a:ea typeface="+mn-ea"/>
              </a:endParaRPr>
            </a:p>
          </p:txBody>
        </p:sp>
        <p:sp>
          <p:nvSpPr>
            <p:cNvPr id="42" name="Text Box 572">
              <a:extLst>
                <a:ext uri="{FF2B5EF4-FFF2-40B4-BE49-F238E27FC236}">
                  <a16:creationId xmlns:a16="http://schemas.microsoft.com/office/drawing/2014/main" id="{0184EDA8-319E-442B-BC26-7351307DA1BB}"/>
                </a:ext>
              </a:extLst>
            </p:cNvPr>
            <p:cNvSpPr txBox="1">
              <a:spLocks noChangeArrowheads="1"/>
            </p:cNvSpPr>
            <p:nvPr/>
          </p:nvSpPr>
          <p:spPr bwMode="auto">
            <a:xfrm>
              <a:off x="4853971" y="3473889"/>
              <a:ext cx="1095129" cy="338534"/>
            </a:xfrm>
            <a:prstGeom prst="rect">
              <a:avLst/>
            </a:prstGeom>
            <a:noFill/>
            <a:ln w="12700" algn="ctr">
              <a:noFill/>
              <a:miter lim="800000"/>
              <a:headEnd/>
              <a:tailEnd/>
            </a:ln>
          </p:spPr>
          <p:txBody>
            <a:bodyPr wrap="none" lIns="91419" tIns="45710" rIns="91419" bIns="45710">
              <a:spAutoFit/>
            </a:bodyPr>
            <a:lstStyle/>
            <a:p>
              <a:pPr eaLnBrk="1" fontAlgn="auto" hangingPunct="1">
                <a:spcBef>
                  <a:spcPts val="0"/>
                </a:spcBef>
                <a:spcAft>
                  <a:spcPts val="0"/>
                </a:spcAft>
                <a:defRPr/>
              </a:pPr>
              <a:r>
                <a:rPr lang="en-US" sz="1600" kern="0" dirty="0">
                  <a:solidFill>
                    <a:sysClr val="window" lastClr="FFFFFF"/>
                  </a:solidFill>
                  <a:latin typeface="Calibri"/>
                  <a:ea typeface="+mn-ea"/>
                </a:rPr>
                <a:t>Raw image</a:t>
              </a:r>
            </a:p>
          </p:txBody>
        </p:sp>
        <p:sp>
          <p:nvSpPr>
            <p:cNvPr id="43" name="Plus 105">
              <a:extLst>
                <a:ext uri="{FF2B5EF4-FFF2-40B4-BE49-F238E27FC236}">
                  <a16:creationId xmlns:a16="http://schemas.microsoft.com/office/drawing/2014/main" id="{973B9233-8B96-426F-9FD9-C62B241CBADA}"/>
                </a:ext>
              </a:extLst>
            </p:cNvPr>
            <p:cNvSpPr>
              <a:spLocks/>
            </p:cNvSpPr>
            <p:nvPr/>
          </p:nvSpPr>
          <p:spPr>
            <a:xfrm>
              <a:off x="5891760" y="4018896"/>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p:sp>
          <p:nvSpPr>
            <p:cNvPr id="73" name="Minus 106">
              <a:extLst>
                <a:ext uri="{FF2B5EF4-FFF2-40B4-BE49-F238E27FC236}">
                  <a16:creationId xmlns:a16="http://schemas.microsoft.com/office/drawing/2014/main" id="{A5091F8C-8D4B-4CFB-8F9E-AEBB852F891F}"/>
                </a:ext>
              </a:extLst>
            </p:cNvPr>
            <p:cNvSpPr/>
            <p:nvPr/>
          </p:nvSpPr>
          <p:spPr>
            <a:xfrm>
              <a:off x="4748630" y="4710123"/>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74" name="Minus 107">
              <a:extLst>
                <a:ext uri="{FF2B5EF4-FFF2-40B4-BE49-F238E27FC236}">
                  <a16:creationId xmlns:a16="http://schemas.microsoft.com/office/drawing/2014/main" id="{BB14FDBF-6A31-4B2B-B8EE-1234A782E8D9}"/>
                </a:ext>
              </a:extLst>
            </p:cNvPr>
            <p:cNvSpPr/>
            <p:nvPr/>
          </p:nvSpPr>
          <p:spPr>
            <a:xfrm>
              <a:off x="5340847" y="5254699"/>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grpSp>
          <p:nvGrpSpPr>
            <p:cNvPr id="75" name="Group 50">
              <a:extLst>
                <a:ext uri="{FF2B5EF4-FFF2-40B4-BE49-F238E27FC236}">
                  <a16:creationId xmlns:a16="http://schemas.microsoft.com/office/drawing/2014/main" id="{2FD250B9-BF9C-45ED-8227-166446F194D2}"/>
                </a:ext>
              </a:extLst>
            </p:cNvPr>
            <p:cNvGrpSpPr/>
            <p:nvPr/>
          </p:nvGrpSpPr>
          <p:grpSpPr>
            <a:xfrm>
              <a:off x="3584516" y="5759381"/>
              <a:ext cx="1326382" cy="612262"/>
              <a:chOff x="2832540" y="2876490"/>
              <a:chExt cx="1534882" cy="681816"/>
            </a:xfrm>
          </p:grpSpPr>
          <p:sp>
            <p:nvSpPr>
              <p:cNvPr id="76" name="Plus 109">
                <a:extLst>
                  <a:ext uri="{FF2B5EF4-FFF2-40B4-BE49-F238E27FC236}">
                    <a16:creationId xmlns:a16="http://schemas.microsoft.com/office/drawing/2014/main" id="{3D28D5FD-B4F1-4860-953A-D7A503A96C73}"/>
                  </a:ext>
                </a:extLst>
              </p:cNvPr>
              <p:cNvSpPr>
                <a:spLocks/>
              </p:cNvSpPr>
              <p:nvPr/>
            </p:nvSpPr>
            <p:spPr>
              <a:xfrm>
                <a:off x="2832540" y="2948400"/>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400" kern="0">
                  <a:solidFill>
                    <a:sysClr val="window" lastClr="FFFFFF"/>
                  </a:solidFill>
                  <a:latin typeface="Calibri"/>
                  <a:ea typeface="맑은 고딕"/>
                </a:endParaRPr>
              </a:p>
            </p:txBody>
          </p:sp>
          <p:sp>
            <p:nvSpPr>
              <p:cNvPr id="77" name="Text Box 572">
                <a:extLst>
                  <a:ext uri="{FF2B5EF4-FFF2-40B4-BE49-F238E27FC236}">
                    <a16:creationId xmlns:a16="http://schemas.microsoft.com/office/drawing/2014/main" id="{78197BE2-728E-406F-A27D-6722F9325461}"/>
                  </a:ext>
                </a:extLst>
              </p:cNvPr>
              <p:cNvSpPr txBox="1">
                <a:spLocks noChangeArrowheads="1"/>
              </p:cNvSpPr>
              <p:nvPr/>
            </p:nvSpPr>
            <p:spPr bwMode="auto">
              <a:xfrm>
                <a:off x="3061140" y="2876490"/>
                <a:ext cx="629212" cy="377014"/>
              </a:xfrm>
              <a:prstGeom prst="rect">
                <a:avLst/>
              </a:prstGeom>
              <a:noFill/>
              <a:ln w="12700" algn="ctr">
                <a:noFill/>
                <a:miter lim="800000"/>
                <a:headEnd/>
                <a:tailEnd/>
              </a:ln>
            </p:spPr>
            <p:txBody>
              <a:bodyPr wrap="none">
                <a:spAutoFit/>
              </a:bodyPr>
              <a:lstStyle/>
              <a:p>
                <a:pPr eaLnBrk="1" fontAlgn="auto" hangingPunct="1">
                  <a:spcBef>
                    <a:spcPts val="0"/>
                  </a:spcBef>
                  <a:spcAft>
                    <a:spcPts val="0"/>
                  </a:spcAft>
                  <a:defRPr/>
                </a:pPr>
                <a:r>
                  <a:rPr lang="en-US" sz="1600" kern="0" dirty="0">
                    <a:solidFill>
                      <a:prstClr val="black"/>
                    </a:solidFill>
                    <a:latin typeface="Calibri"/>
                    <a:ea typeface="+mn-ea"/>
                  </a:rPr>
                  <a:t>Cars</a:t>
                </a:r>
              </a:p>
            </p:txBody>
          </p:sp>
          <p:sp>
            <p:nvSpPr>
              <p:cNvPr id="78" name="Minus 111">
                <a:extLst>
                  <a:ext uri="{FF2B5EF4-FFF2-40B4-BE49-F238E27FC236}">
                    <a16:creationId xmlns:a16="http://schemas.microsoft.com/office/drawing/2014/main" id="{C4B02B93-9440-4E8F-B99F-AFDC5DD5C874}"/>
                  </a:ext>
                </a:extLst>
              </p:cNvPr>
              <p:cNvSpPr/>
              <p:nvPr/>
            </p:nvSpPr>
            <p:spPr>
              <a:xfrm>
                <a:off x="2870640" y="3276600"/>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400" kern="0">
                  <a:solidFill>
                    <a:sysClr val="window" lastClr="FFFFFF"/>
                  </a:solidFill>
                  <a:latin typeface="Calibri"/>
                  <a:ea typeface="+mn-ea"/>
                </a:endParaRPr>
              </a:p>
            </p:txBody>
          </p:sp>
          <p:sp>
            <p:nvSpPr>
              <p:cNvPr id="79" name="Text Box 572">
                <a:extLst>
                  <a:ext uri="{FF2B5EF4-FFF2-40B4-BE49-F238E27FC236}">
                    <a16:creationId xmlns:a16="http://schemas.microsoft.com/office/drawing/2014/main" id="{6B6E67A6-4134-4CF7-8ACB-6C5B889E3BB9}"/>
                  </a:ext>
                </a:extLst>
              </p:cNvPr>
              <p:cNvSpPr txBox="1">
                <a:spLocks noChangeArrowheads="1"/>
              </p:cNvSpPr>
              <p:nvPr/>
            </p:nvSpPr>
            <p:spPr bwMode="auto">
              <a:xfrm>
                <a:off x="3061140" y="3181292"/>
                <a:ext cx="1306282" cy="377014"/>
              </a:xfrm>
              <a:prstGeom prst="rect">
                <a:avLst/>
              </a:prstGeom>
              <a:noFill/>
              <a:ln w="12700" algn="ctr">
                <a:noFill/>
                <a:miter lim="800000"/>
                <a:headEnd/>
                <a:tailEnd/>
              </a:ln>
            </p:spPr>
            <p:txBody>
              <a:bodyPr wrap="none">
                <a:spAutoFit/>
              </a:bodyPr>
              <a:lstStyle/>
              <a:p>
                <a:pPr eaLnBrk="1" fontAlgn="auto" hangingPunct="1">
                  <a:spcBef>
                    <a:spcPts val="0"/>
                  </a:spcBef>
                  <a:spcAft>
                    <a:spcPts val="0"/>
                  </a:spcAft>
                  <a:defRPr/>
                </a:pPr>
                <a:r>
                  <a:rPr lang="en-US" sz="1600" kern="0" dirty="0">
                    <a:solidFill>
                      <a:prstClr val="black"/>
                    </a:solidFill>
                    <a:latin typeface="Calibri"/>
                    <a:ea typeface="+mn-ea"/>
                  </a:rPr>
                  <a:t>“Non”-Cars</a:t>
                </a:r>
              </a:p>
            </p:txBody>
          </p:sp>
        </p:grpSp>
        <p:sp>
          <p:nvSpPr>
            <p:cNvPr id="80" name="TextBox 79">
              <a:extLst>
                <a:ext uri="{FF2B5EF4-FFF2-40B4-BE49-F238E27FC236}">
                  <a16:creationId xmlns:a16="http://schemas.microsoft.com/office/drawing/2014/main" id="{648E705A-6B07-45A6-9FD0-3EE1A1DFEE8F}"/>
                </a:ext>
              </a:extLst>
            </p:cNvPr>
            <p:cNvSpPr txBox="1"/>
            <p:nvPr/>
          </p:nvSpPr>
          <p:spPr>
            <a:xfrm>
              <a:off x="8083320" y="3422519"/>
              <a:ext cx="4015026" cy="646331"/>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Calibri"/>
                  <a:ea typeface="+mn-ea"/>
                </a:rPr>
                <a:t>50 x 50 pixel images</a:t>
              </a:r>
              <a:r>
                <a:rPr lang="en-US" dirty="0">
                  <a:solidFill>
                    <a:prstClr val="black"/>
                  </a:solidFill>
                  <a:latin typeface="Calibri"/>
                  <a:ea typeface="+mn-ea"/>
                  <a:sym typeface="Wingdings" pitchFamily="2" charset="2"/>
                </a:rPr>
                <a:t>→ 2500 pixels</a:t>
              </a:r>
            </a:p>
            <a:p>
              <a:pPr eaLnBrk="1" fontAlgn="auto" hangingPunct="1">
                <a:spcBef>
                  <a:spcPts val="0"/>
                </a:spcBef>
                <a:spcAft>
                  <a:spcPts val="0"/>
                </a:spcAft>
              </a:pPr>
              <a:r>
                <a:rPr lang="en-US" dirty="0">
                  <a:solidFill>
                    <a:prstClr val="black"/>
                  </a:solidFill>
                  <a:latin typeface="Calibri"/>
                  <a:ea typeface="+mn-ea"/>
                  <a:sym typeface="Wingdings" pitchFamily="2" charset="2"/>
                </a:rPr>
                <a:t>                        (7500 if RGB)</a:t>
              </a:r>
              <a:endParaRPr lang="en-US" dirty="0">
                <a:solidFill>
                  <a:prstClr val="black"/>
                </a:solidFill>
                <a:latin typeface="Calibri"/>
                <a:ea typeface="+mn-ea"/>
              </a:endParaRPr>
            </a:p>
          </p:txBody>
        </p:sp>
        <p:pic>
          <p:nvPicPr>
            <p:cNvPr id="81" name="Picture 80">
              <a:extLst>
                <a:ext uri="{FF2B5EF4-FFF2-40B4-BE49-F238E27FC236}">
                  <a16:creationId xmlns:a16="http://schemas.microsoft.com/office/drawing/2014/main" id="{C9A67E66-73A2-4F55-A9A7-6529814385E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191473" y="3841731"/>
              <a:ext cx="979170" cy="177165"/>
            </a:xfrm>
            <a:prstGeom prst="rect">
              <a:avLst/>
            </a:prstGeom>
          </p:spPr>
        </p:pic>
        <p:grpSp>
          <p:nvGrpSpPr>
            <p:cNvPr id="82" name="Group 81">
              <a:extLst>
                <a:ext uri="{FF2B5EF4-FFF2-40B4-BE49-F238E27FC236}">
                  <a16:creationId xmlns:a16="http://schemas.microsoft.com/office/drawing/2014/main" id="{2CD1E049-60F0-4FFE-AEAA-3A2B03B7A787}"/>
                </a:ext>
              </a:extLst>
            </p:cNvPr>
            <p:cNvGrpSpPr/>
            <p:nvPr/>
          </p:nvGrpSpPr>
          <p:grpSpPr>
            <a:xfrm>
              <a:off x="8191473" y="4385080"/>
              <a:ext cx="2505075" cy="1399639"/>
              <a:chOff x="4932327" y="3000911"/>
              <a:chExt cx="2505075" cy="1399639"/>
            </a:xfrm>
          </p:grpSpPr>
          <p:pic>
            <p:nvPicPr>
              <p:cNvPr id="83" name="Picture 82">
                <a:extLst>
                  <a:ext uri="{FF2B5EF4-FFF2-40B4-BE49-F238E27FC236}">
                    <a16:creationId xmlns:a16="http://schemas.microsoft.com/office/drawing/2014/main" id="{D7A1249B-8938-403F-968C-1B970FC86D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32327" y="3032760"/>
                <a:ext cx="2505075" cy="1367790"/>
              </a:xfrm>
              <a:prstGeom prst="rect">
                <a:avLst/>
              </a:prstGeom>
            </p:spPr>
          </p:pic>
          <p:sp>
            <p:nvSpPr>
              <p:cNvPr id="84" name="TextBox 83">
                <a:extLst>
                  <a:ext uri="{FF2B5EF4-FFF2-40B4-BE49-F238E27FC236}">
                    <a16:creationId xmlns:a16="http://schemas.microsoft.com/office/drawing/2014/main" id="{8A849D19-B438-413B-9B91-79FC57ACF5EC}"/>
                  </a:ext>
                </a:extLst>
              </p:cNvPr>
              <p:cNvSpPr txBox="1"/>
              <p:nvPr/>
            </p:nvSpPr>
            <p:spPr>
              <a:xfrm>
                <a:off x="5564160" y="3000911"/>
                <a:ext cx="1785048" cy="307777"/>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pixel 1 intensity</a:t>
                </a:r>
              </a:p>
            </p:txBody>
          </p:sp>
          <p:sp>
            <p:nvSpPr>
              <p:cNvPr id="85" name="TextBox 84">
                <a:extLst>
                  <a:ext uri="{FF2B5EF4-FFF2-40B4-BE49-F238E27FC236}">
                    <a16:creationId xmlns:a16="http://schemas.microsoft.com/office/drawing/2014/main" id="{D2457AD6-AD7A-45BE-BE62-36943493E52C}"/>
                  </a:ext>
                </a:extLst>
              </p:cNvPr>
              <p:cNvSpPr txBox="1"/>
              <p:nvPr/>
            </p:nvSpPr>
            <p:spPr>
              <a:xfrm>
                <a:off x="5564159" y="3313331"/>
                <a:ext cx="1785048" cy="307777"/>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pixel 2 intensity</a:t>
                </a:r>
              </a:p>
            </p:txBody>
          </p:sp>
          <p:sp>
            <p:nvSpPr>
              <p:cNvPr id="86" name="TextBox 85">
                <a:extLst>
                  <a:ext uri="{FF2B5EF4-FFF2-40B4-BE49-F238E27FC236}">
                    <a16:creationId xmlns:a16="http://schemas.microsoft.com/office/drawing/2014/main" id="{7724A8BE-E54A-494C-9FC2-37A3E0F3C81B}"/>
                  </a:ext>
                </a:extLst>
              </p:cNvPr>
              <p:cNvSpPr txBox="1"/>
              <p:nvPr/>
            </p:nvSpPr>
            <p:spPr>
              <a:xfrm>
                <a:off x="5564159" y="4042410"/>
                <a:ext cx="1785048" cy="307777"/>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pixel 2500 intensity</a:t>
                </a:r>
              </a:p>
            </p:txBody>
          </p:sp>
        </p:grpSp>
        <p:sp>
          <p:nvSpPr>
            <p:cNvPr id="87" name="Plus 123">
              <a:extLst>
                <a:ext uri="{FF2B5EF4-FFF2-40B4-BE49-F238E27FC236}">
                  <a16:creationId xmlns:a16="http://schemas.microsoft.com/office/drawing/2014/main" id="{2728A208-C660-40C2-AC53-92607B66E5F4}"/>
                </a:ext>
              </a:extLst>
            </p:cNvPr>
            <p:cNvSpPr>
              <a:spLocks/>
            </p:cNvSpPr>
            <p:nvPr/>
          </p:nvSpPr>
          <p:spPr>
            <a:xfrm>
              <a:off x="6761998" y="4841977"/>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p:sp>
          <p:nvSpPr>
            <p:cNvPr id="88" name="Plus 124">
              <a:extLst>
                <a:ext uri="{FF2B5EF4-FFF2-40B4-BE49-F238E27FC236}">
                  <a16:creationId xmlns:a16="http://schemas.microsoft.com/office/drawing/2014/main" id="{DA0D00C0-E4A8-48D8-8635-280A867EA2BE}"/>
                </a:ext>
              </a:extLst>
            </p:cNvPr>
            <p:cNvSpPr>
              <a:spLocks/>
            </p:cNvSpPr>
            <p:nvPr/>
          </p:nvSpPr>
          <p:spPr>
            <a:xfrm>
              <a:off x="5615833" y="4554357"/>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p:sp>
          <p:nvSpPr>
            <p:cNvPr id="89" name="Plus 125">
              <a:extLst>
                <a:ext uri="{FF2B5EF4-FFF2-40B4-BE49-F238E27FC236}">
                  <a16:creationId xmlns:a16="http://schemas.microsoft.com/office/drawing/2014/main" id="{1BAF5712-6850-4AD7-8BFA-F2D5AA342128}"/>
                </a:ext>
              </a:extLst>
            </p:cNvPr>
            <p:cNvSpPr>
              <a:spLocks/>
            </p:cNvSpPr>
            <p:nvPr/>
          </p:nvSpPr>
          <p:spPr>
            <a:xfrm>
              <a:off x="6470413" y="4229319"/>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p:sp>
          <p:nvSpPr>
            <p:cNvPr id="90" name="Plus 126">
              <a:extLst>
                <a:ext uri="{FF2B5EF4-FFF2-40B4-BE49-F238E27FC236}">
                  <a16:creationId xmlns:a16="http://schemas.microsoft.com/office/drawing/2014/main" id="{D765F491-A8B2-4A1D-AFFC-6228202B4808}"/>
                </a:ext>
              </a:extLst>
            </p:cNvPr>
            <p:cNvSpPr>
              <a:spLocks/>
            </p:cNvSpPr>
            <p:nvPr/>
          </p:nvSpPr>
          <p:spPr>
            <a:xfrm>
              <a:off x="6218413" y="3757684"/>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p:sp>
          <p:nvSpPr>
            <p:cNvPr id="91" name="Plus 127">
              <a:extLst>
                <a:ext uri="{FF2B5EF4-FFF2-40B4-BE49-F238E27FC236}">
                  <a16:creationId xmlns:a16="http://schemas.microsoft.com/office/drawing/2014/main" id="{C3E0185D-069A-4891-AF5F-17C09D404F71}"/>
                </a:ext>
              </a:extLst>
            </p:cNvPr>
            <p:cNvSpPr>
              <a:spLocks/>
            </p:cNvSpPr>
            <p:nvPr/>
          </p:nvSpPr>
          <p:spPr>
            <a:xfrm>
              <a:off x="6887085" y="3883684"/>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p:sp>
          <p:nvSpPr>
            <p:cNvPr id="92" name="Plus 128">
              <a:extLst>
                <a:ext uri="{FF2B5EF4-FFF2-40B4-BE49-F238E27FC236}">
                  <a16:creationId xmlns:a16="http://schemas.microsoft.com/office/drawing/2014/main" id="{350D9C24-DFE3-4F51-95BE-7A599DE08923}"/>
                </a:ext>
              </a:extLst>
            </p:cNvPr>
            <p:cNvSpPr>
              <a:spLocks/>
            </p:cNvSpPr>
            <p:nvPr/>
          </p:nvSpPr>
          <p:spPr>
            <a:xfrm>
              <a:off x="7009257" y="4451564"/>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p:sp>
          <p:nvSpPr>
            <p:cNvPr id="93" name="Minus 129">
              <a:extLst>
                <a:ext uri="{FF2B5EF4-FFF2-40B4-BE49-F238E27FC236}">
                  <a16:creationId xmlns:a16="http://schemas.microsoft.com/office/drawing/2014/main" id="{EECCC4C1-B869-4133-8C1F-BFCB208AFFAE}"/>
                </a:ext>
              </a:extLst>
            </p:cNvPr>
            <p:cNvSpPr/>
            <p:nvPr/>
          </p:nvSpPr>
          <p:spPr>
            <a:xfrm>
              <a:off x="4835814" y="5200937"/>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94" name="Minus 130">
              <a:extLst>
                <a:ext uri="{FF2B5EF4-FFF2-40B4-BE49-F238E27FC236}">
                  <a16:creationId xmlns:a16="http://schemas.microsoft.com/office/drawing/2014/main" id="{4F3B13EE-D1EE-4A61-97B2-C91924DF391C}"/>
                </a:ext>
              </a:extLst>
            </p:cNvPr>
            <p:cNvSpPr/>
            <p:nvPr/>
          </p:nvSpPr>
          <p:spPr>
            <a:xfrm>
              <a:off x="4924412" y="4201907"/>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95" name="Minus 131">
              <a:extLst>
                <a:ext uri="{FF2B5EF4-FFF2-40B4-BE49-F238E27FC236}">
                  <a16:creationId xmlns:a16="http://schemas.microsoft.com/office/drawing/2014/main" id="{ABC51D0F-890E-4DE2-92B4-5443D3D2AA13}"/>
                </a:ext>
              </a:extLst>
            </p:cNvPr>
            <p:cNvSpPr/>
            <p:nvPr/>
          </p:nvSpPr>
          <p:spPr>
            <a:xfrm>
              <a:off x="5225370" y="4462941"/>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96" name="Minus 132">
              <a:extLst>
                <a:ext uri="{FF2B5EF4-FFF2-40B4-BE49-F238E27FC236}">
                  <a16:creationId xmlns:a16="http://schemas.microsoft.com/office/drawing/2014/main" id="{6B01FF87-3302-4CD9-80B7-7C80698777A1}"/>
                </a:ext>
              </a:extLst>
            </p:cNvPr>
            <p:cNvSpPr/>
            <p:nvPr/>
          </p:nvSpPr>
          <p:spPr>
            <a:xfrm>
              <a:off x="5034130" y="3790296"/>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97" name="Minus 133">
              <a:extLst>
                <a:ext uri="{FF2B5EF4-FFF2-40B4-BE49-F238E27FC236}">
                  <a16:creationId xmlns:a16="http://schemas.microsoft.com/office/drawing/2014/main" id="{E6FFB53E-F673-4BB0-A32B-B37054806126}"/>
                </a:ext>
              </a:extLst>
            </p:cNvPr>
            <p:cNvSpPr/>
            <p:nvPr/>
          </p:nvSpPr>
          <p:spPr>
            <a:xfrm>
              <a:off x="5335088" y="4051330"/>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98" name="Minus 134">
              <a:extLst>
                <a:ext uri="{FF2B5EF4-FFF2-40B4-BE49-F238E27FC236}">
                  <a16:creationId xmlns:a16="http://schemas.microsoft.com/office/drawing/2014/main" id="{921BBE26-60C3-4EB6-BB05-812331F569D1}"/>
                </a:ext>
              </a:extLst>
            </p:cNvPr>
            <p:cNvSpPr/>
            <p:nvPr/>
          </p:nvSpPr>
          <p:spPr>
            <a:xfrm>
              <a:off x="5162302" y="4943541"/>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99" name="Minus 135">
              <a:extLst>
                <a:ext uri="{FF2B5EF4-FFF2-40B4-BE49-F238E27FC236}">
                  <a16:creationId xmlns:a16="http://schemas.microsoft.com/office/drawing/2014/main" id="{CCF365A1-9EAF-4DB3-86C1-A94EF3E3572E}"/>
                </a:ext>
              </a:extLst>
            </p:cNvPr>
            <p:cNvSpPr/>
            <p:nvPr/>
          </p:nvSpPr>
          <p:spPr>
            <a:xfrm>
              <a:off x="6176824" y="5311992"/>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100" name="Minus 136">
              <a:extLst>
                <a:ext uri="{FF2B5EF4-FFF2-40B4-BE49-F238E27FC236}">
                  <a16:creationId xmlns:a16="http://schemas.microsoft.com/office/drawing/2014/main" id="{F4CDAF40-61B5-4FF0-BC78-95F685D2488F}"/>
                </a:ext>
              </a:extLst>
            </p:cNvPr>
            <p:cNvSpPr/>
            <p:nvPr/>
          </p:nvSpPr>
          <p:spPr>
            <a:xfrm>
              <a:off x="5744130" y="5100824"/>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101" name="Minus 137">
              <a:extLst>
                <a:ext uri="{FF2B5EF4-FFF2-40B4-BE49-F238E27FC236}">
                  <a16:creationId xmlns:a16="http://schemas.microsoft.com/office/drawing/2014/main" id="{CC376A35-C239-4ADF-922C-CBB7B59750BF}"/>
                </a:ext>
              </a:extLst>
            </p:cNvPr>
            <p:cNvSpPr/>
            <p:nvPr/>
          </p:nvSpPr>
          <p:spPr>
            <a:xfrm>
              <a:off x="5772583" y="5397460"/>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102" name="Minus 138">
              <a:extLst>
                <a:ext uri="{FF2B5EF4-FFF2-40B4-BE49-F238E27FC236}">
                  <a16:creationId xmlns:a16="http://schemas.microsoft.com/office/drawing/2014/main" id="{5F018543-D9ED-425F-9009-96C94EC5F07C}"/>
                </a:ext>
              </a:extLst>
            </p:cNvPr>
            <p:cNvSpPr/>
            <p:nvPr/>
          </p:nvSpPr>
          <p:spPr>
            <a:xfrm>
              <a:off x="6666748" y="5429537"/>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103" name="Minus 139">
              <a:extLst>
                <a:ext uri="{FF2B5EF4-FFF2-40B4-BE49-F238E27FC236}">
                  <a16:creationId xmlns:a16="http://schemas.microsoft.com/office/drawing/2014/main" id="{72F5381B-DCBA-41EF-B836-33F5B2DA856D}"/>
                </a:ext>
              </a:extLst>
            </p:cNvPr>
            <p:cNvSpPr/>
            <p:nvPr/>
          </p:nvSpPr>
          <p:spPr>
            <a:xfrm>
              <a:off x="7043835" y="5270976"/>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104" name="Minus 140">
              <a:extLst>
                <a:ext uri="{FF2B5EF4-FFF2-40B4-BE49-F238E27FC236}">
                  <a16:creationId xmlns:a16="http://schemas.microsoft.com/office/drawing/2014/main" id="{8A2ABDBE-693F-4597-B8CC-4DB1D2FC464A}"/>
                </a:ext>
              </a:extLst>
            </p:cNvPr>
            <p:cNvSpPr/>
            <p:nvPr/>
          </p:nvSpPr>
          <p:spPr>
            <a:xfrm>
              <a:off x="6476248" y="5138656"/>
              <a:ext cx="190500" cy="228600"/>
            </a:xfrm>
            <a:prstGeom prst="mathMinus">
              <a:avLst/>
            </a:prstGeom>
            <a:solidFill>
              <a:srgbClr val="FF000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600" kern="0">
                <a:solidFill>
                  <a:sysClr val="window" lastClr="FFFFFF"/>
                </a:solidFill>
                <a:latin typeface="Calibri"/>
                <a:ea typeface="+mn-ea"/>
              </a:endParaRPr>
            </a:p>
          </p:txBody>
        </p:sp>
        <p:sp>
          <p:nvSpPr>
            <p:cNvPr id="105" name="TextBox 104">
              <a:extLst>
                <a:ext uri="{FF2B5EF4-FFF2-40B4-BE49-F238E27FC236}">
                  <a16:creationId xmlns:a16="http://schemas.microsoft.com/office/drawing/2014/main" id="{056FBAA9-2AAE-4C5F-98AE-2E2295528C21}"/>
                </a:ext>
              </a:extLst>
            </p:cNvPr>
            <p:cNvSpPr txBox="1"/>
            <p:nvPr/>
          </p:nvSpPr>
          <p:spPr>
            <a:xfrm>
              <a:off x="9041472" y="2079902"/>
              <a:ext cx="1540333" cy="979464"/>
            </a:xfrm>
            <a:prstGeom prst="rect">
              <a:avLst/>
            </a:prstGeom>
            <a:solidFill>
              <a:srgbClr val="4BACC6">
                <a:lumMod val="20000"/>
                <a:lumOff val="80000"/>
              </a:srgb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a:ea typeface="+mn-ea"/>
                  <a:cs typeface="Arial"/>
                </a:rPr>
                <a:t>Learning Algorithm</a:t>
              </a:r>
            </a:p>
          </p:txBody>
        </p:sp>
        <p:grpSp>
          <p:nvGrpSpPr>
            <p:cNvPr id="106" name="Group 105">
              <a:extLst>
                <a:ext uri="{FF2B5EF4-FFF2-40B4-BE49-F238E27FC236}">
                  <a16:creationId xmlns:a16="http://schemas.microsoft.com/office/drawing/2014/main" id="{08F575E0-B111-4372-AFAA-9E648F7E58C1}"/>
                </a:ext>
              </a:extLst>
            </p:cNvPr>
            <p:cNvGrpSpPr/>
            <p:nvPr/>
          </p:nvGrpSpPr>
          <p:grpSpPr>
            <a:xfrm>
              <a:off x="5523364" y="1601776"/>
              <a:ext cx="3212225" cy="1844425"/>
              <a:chOff x="1591422" y="590638"/>
              <a:chExt cx="3695478" cy="2057312"/>
            </a:xfrm>
          </p:grpSpPr>
          <p:cxnSp>
            <p:nvCxnSpPr>
              <p:cNvPr id="107" name="Straight Arrow Connector 106">
                <a:extLst>
                  <a:ext uri="{FF2B5EF4-FFF2-40B4-BE49-F238E27FC236}">
                    <a16:creationId xmlns:a16="http://schemas.microsoft.com/office/drawing/2014/main" id="{641C5561-7D0B-4D85-BC0F-00A69F7BD424}"/>
                  </a:ext>
                </a:extLst>
              </p:cNvPr>
              <p:cNvCxnSpPr/>
              <p:nvPr/>
            </p:nvCxnSpPr>
            <p:spPr>
              <a:xfrm flipH="1">
                <a:off x="4191000" y="1635221"/>
                <a:ext cx="1095900" cy="0"/>
              </a:xfrm>
              <a:prstGeom prst="straightConnector1">
                <a:avLst/>
              </a:prstGeom>
              <a:noFill/>
              <a:ln w="38100" cap="flat" cmpd="sng" algn="ctr">
                <a:solidFill>
                  <a:sysClr val="windowText" lastClr="000000">
                    <a:lumMod val="95000"/>
                    <a:lumOff val="5000"/>
                  </a:sysClr>
                </a:solidFill>
                <a:prstDash val="solid"/>
                <a:headEnd type="arrow"/>
              </a:ln>
              <a:effectLst>
                <a:outerShdw blurRad="40000" dist="23000" dir="5400000" rotWithShape="0">
                  <a:srgbClr val="000000">
                    <a:alpha val="35000"/>
                  </a:srgbClr>
                </a:outerShdw>
              </a:effectLst>
            </p:spPr>
          </p:cxnSp>
          <p:sp>
            <p:nvSpPr>
              <p:cNvPr id="108" name="Line Callout 1 (No Border) 144">
                <a:extLst>
                  <a:ext uri="{FF2B5EF4-FFF2-40B4-BE49-F238E27FC236}">
                    <a16:creationId xmlns:a16="http://schemas.microsoft.com/office/drawing/2014/main" id="{B2C788FC-A9CB-4E1F-BE71-52D13E1A887F}"/>
                  </a:ext>
                </a:extLst>
              </p:cNvPr>
              <p:cNvSpPr/>
              <p:nvPr/>
            </p:nvSpPr>
            <p:spPr>
              <a:xfrm>
                <a:off x="1591422" y="590638"/>
                <a:ext cx="914400" cy="612648"/>
              </a:xfrm>
              <a:prstGeom prst="callout1">
                <a:avLst>
                  <a:gd name="adj1" fmla="val 79493"/>
                  <a:gd name="adj2" fmla="val 44341"/>
                  <a:gd name="adj3" fmla="val 136797"/>
                  <a:gd name="adj4" fmla="val 68644"/>
                </a:avLst>
              </a:prstGeom>
              <a:noFill/>
              <a:ln w="38100" cap="flat" cmpd="sng" algn="ctr">
                <a:solidFill>
                  <a:sysClr val="windowText" lastClr="000000"/>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black"/>
                    </a:solidFill>
                    <a:effectLst/>
                    <a:uLnTx/>
                    <a:uFillTx/>
                    <a:latin typeface="Calibri"/>
                    <a:ea typeface="맑은 고딕"/>
                  </a:rPr>
                  <a:t>pixel 1</a:t>
                </a:r>
                <a:endParaRPr kumimoji="0" lang="ko-KR" altLang="en-US" sz="1600" b="0" i="0" u="none" strike="noStrike" kern="0" cap="none" spc="0" normalizeH="0" baseline="0" noProof="0" dirty="0">
                  <a:ln>
                    <a:noFill/>
                  </a:ln>
                  <a:solidFill>
                    <a:prstClr val="black"/>
                  </a:solidFill>
                  <a:effectLst/>
                  <a:uLnTx/>
                  <a:uFillTx/>
                  <a:latin typeface="Calibri"/>
                  <a:ea typeface="맑은 고딕"/>
                </a:endParaRPr>
              </a:p>
            </p:txBody>
          </p:sp>
          <p:sp>
            <p:nvSpPr>
              <p:cNvPr id="109" name="Multiply 145">
                <a:extLst>
                  <a:ext uri="{FF2B5EF4-FFF2-40B4-BE49-F238E27FC236}">
                    <a16:creationId xmlns:a16="http://schemas.microsoft.com/office/drawing/2014/main" id="{FC50CEB2-7A3C-4695-840B-5015FF327213}"/>
                  </a:ext>
                </a:extLst>
              </p:cNvPr>
              <p:cNvSpPr>
                <a:spLocks noChangeAspect="1"/>
              </p:cNvSpPr>
              <p:nvPr/>
            </p:nvSpPr>
            <p:spPr>
              <a:xfrm>
                <a:off x="2190389" y="1414919"/>
                <a:ext cx="180000" cy="180000"/>
              </a:xfrm>
              <a:prstGeom prst="mathMultiply">
                <a:avLst/>
              </a:prstGeom>
              <a:solidFill>
                <a:srgbClr val="FFC000"/>
              </a:solidFill>
              <a:ln w="12700"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a:ea typeface="맑은 고딕"/>
                </a:endParaRPr>
              </a:p>
            </p:txBody>
          </p:sp>
          <p:sp>
            <p:nvSpPr>
              <p:cNvPr id="110" name="Multiply 146">
                <a:extLst>
                  <a:ext uri="{FF2B5EF4-FFF2-40B4-BE49-F238E27FC236}">
                    <a16:creationId xmlns:a16="http://schemas.microsoft.com/office/drawing/2014/main" id="{ACE46D81-EA9B-4694-992D-FF8C686B5636}"/>
                  </a:ext>
                </a:extLst>
              </p:cNvPr>
              <p:cNvSpPr>
                <a:spLocks noChangeAspect="1"/>
              </p:cNvSpPr>
              <p:nvPr/>
            </p:nvSpPr>
            <p:spPr>
              <a:xfrm>
                <a:off x="3515184" y="1929517"/>
                <a:ext cx="180000" cy="180000"/>
              </a:xfrm>
              <a:prstGeom prst="mathMultiply">
                <a:avLst/>
              </a:prstGeom>
              <a:solidFill>
                <a:srgbClr val="FFC000"/>
              </a:solidFill>
              <a:ln w="12700"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black"/>
                  </a:solidFill>
                  <a:effectLst/>
                  <a:uLnTx/>
                  <a:uFillTx/>
                  <a:latin typeface="Calibri"/>
                  <a:ea typeface="맑은 고딕"/>
                </a:endParaRPr>
              </a:p>
            </p:txBody>
          </p:sp>
          <p:sp>
            <p:nvSpPr>
              <p:cNvPr id="111" name="Line Callout 1 (No Border) 147">
                <a:extLst>
                  <a:ext uri="{FF2B5EF4-FFF2-40B4-BE49-F238E27FC236}">
                    <a16:creationId xmlns:a16="http://schemas.microsoft.com/office/drawing/2014/main" id="{C125C9E3-7346-4CB0-AEA2-2D211E879F38}"/>
                  </a:ext>
                </a:extLst>
              </p:cNvPr>
              <p:cNvSpPr/>
              <p:nvPr/>
            </p:nvSpPr>
            <p:spPr>
              <a:xfrm>
                <a:off x="3948974" y="2035302"/>
                <a:ext cx="914400" cy="612648"/>
              </a:xfrm>
              <a:prstGeom prst="callout1">
                <a:avLst>
                  <a:gd name="adj1" fmla="val 32634"/>
                  <a:gd name="adj2" fmla="val 23062"/>
                  <a:gd name="adj3" fmla="val 3162"/>
                  <a:gd name="adj4" fmla="val -26705"/>
                </a:avLst>
              </a:prstGeom>
              <a:noFill/>
              <a:ln w="38100" cap="flat" cmpd="sng" algn="ctr">
                <a:solidFill>
                  <a:sysClr val="windowText" lastClr="000000">
                    <a:lumMod val="95000"/>
                    <a:lumOff val="5000"/>
                  </a:sysClr>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black"/>
                    </a:solidFill>
                    <a:effectLst/>
                    <a:uLnTx/>
                    <a:uFillTx/>
                    <a:latin typeface="Calibri"/>
                    <a:ea typeface="맑은 고딕"/>
                  </a:rPr>
                  <a:t>pixel 2</a:t>
                </a:r>
                <a:endParaRPr kumimoji="0" lang="ko-KR" altLang="en-US" sz="1600" b="0" i="0" u="none" strike="noStrike" kern="0" cap="none" spc="0" normalizeH="0" baseline="0" noProof="0" dirty="0">
                  <a:ln>
                    <a:noFill/>
                  </a:ln>
                  <a:solidFill>
                    <a:prstClr val="black"/>
                  </a:solidFill>
                  <a:effectLst/>
                  <a:uLnTx/>
                  <a:uFillTx/>
                  <a:latin typeface="Calibri"/>
                  <a:ea typeface="맑은 고딕"/>
                </a:endParaRPr>
              </a:p>
            </p:txBody>
          </p:sp>
        </p:grpSp>
        <p:sp>
          <p:nvSpPr>
            <p:cNvPr id="112" name="Plus 148">
              <a:extLst>
                <a:ext uri="{FF2B5EF4-FFF2-40B4-BE49-F238E27FC236}">
                  <a16:creationId xmlns:a16="http://schemas.microsoft.com/office/drawing/2014/main" id="{2A7ADD0C-D3BA-42BC-B783-A71F2EBCE03B}"/>
                </a:ext>
              </a:extLst>
            </p:cNvPr>
            <p:cNvSpPr>
              <a:spLocks/>
            </p:cNvSpPr>
            <p:nvPr/>
          </p:nvSpPr>
          <p:spPr>
            <a:xfrm>
              <a:off x="6122236" y="4698423"/>
              <a:ext cx="252000" cy="252000"/>
            </a:xfrm>
            <a:prstGeom prst="mathPlus">
              <a:avLst/>
            </a:prstGeom>
            <a:solidFill>
              <a:srgbClr val="00B0F0"/>
            </a:solidFill>
            <a:ln w="25400" cap="flat" cmpd="sng" algn="ctr">
              <a:noFill/>
              <a:prstDash val="solid"/>
            </a:ln>
            <a:effectLst/>
          </p:spPr>
          <p:txBody>
            <a:bodyPr rtlCol="0" anchor="ctr"/>
            <a:lstStyle/>
            <a:p>
              <a:pPr algn="ctr" eaLnBrk="1" fontAlgn="auto" hangingPunct="1">
                <a:spcBef>
                  <a:spcPts val="0"/>
                </a:spcBef>
                <a:spcAft>
                  <a:spcPts val="0"/>
                </a:spcAft>
                <a:defRPr/>
              </a:pPr>
              <a:endParaRPr lang="ko-KR" altLang="en-US" sz="1600" kern="0">
                <a:solidFill>
                  <a:sysClr val="window" lastClr="FFFFFF"/>
                </a:solidFill>
                <a:latin typeface="Calibri"/>
                <a:ea typeface="맑은 고딕"/>
              </a:endParaRPr>
            </a:p>
          </p:txBody>
        </p:sp>
        <mc:AlternateContent xmlns:mc="http://schemas.openxmlformats.org/markup-compatibility/2006" xmlns:p14="http://schemas.microsoft.com/office/powerpoint/2010/main">
          <mc:Choice Requires="p14">
            <p:contentPart p14:bwMode="auto" r:id="rId8">
              <p14:nvContentPartPr>
                <p14:cNvPr id="113" name="Ink 112">
                  <a:extLst>
                    <a:ext uri="{FF2B5EF4-FFF2-40B4-BE49-F238E27FC236}">
                      <a16:creationId xmlns:a16="http://schemas.microsoft.com/office/drawing/2014/main" id="{84F47383-E4A5-4C09-AF41-1C7C0E944327}"/>
                    </a:ext>
                  </a:extLst>
                </p14:cNvPr>
                <p14:cNvContentPartPr/>
                <p14:nvPr/>
              </p14:nvContentPartPr>
              <p14:xfrm>
                <a:off x="5528078" y="3592965"/>
                <a:ext cx="1843920" cy="1588680"/>
              </p14:xfrm>
            </p:contentPart>
          </mc:Choice>
          <mc:Fallback xmlns="">
            <p:pic>
              <p:nvPicPr>
                <p:cNvPr id="113" name="Ink 112">
                  <a:extLst>
                    <a:ext uri="{FF2B5EF4-FFF2-40B4-BE49-F238E27FC236}">
                      <a16:creationId xmlns:a16="http://schemas.microsoft.com/office/drawing/2014/main" id="{84F47383-E4A5-4C09-AF41-1C7C0E944327}"/>
                    </a:ext>
                  </a:extLst>
                </p:cNvPr>
                <p:cNvPicPr/>
                <p:nvPr/>
              </p:nvPicPr>
              <p:blipFill>
                <a:blip r:embed="rId9"/>
                <a:stretch>
                  <a:fillRect/>
                </a:stretch>
              </p:blipFill>
              <p:spPr>
                <a:xfrm>
                  <a:off x="5517705" y="3582991"/>
                  <a:ext cx="1864665" cy="1609426"/>
                </a:xfrm>
                <a:prstGeom prst="rect">
                  <a:avLst/>
                </a:prstGeom>
              </p:spPr>
            </p:pic>
          </mc:Fallback>
        </mc:AlternateContent>
        <p:sp>
          <p:nvSpPr>
            <p:cNvPr id="114" name="Rectangle 113">
              <a:extLst>
                <a:ext uri="{FF2B5EF4-FFF2-40B4-BE49-F238E27FC236}">
                  <a16:creationId xmlns:a16="http://schemas.microsoft.com/office/drawing/2014/main" id="{F4155120-6CDF-4DCE-914A-FD3DA63DC5F8}"/>
                </a:ext>
              </a:extLst>
            </p:cNvPr>
            <p:cNvSpPr/>
            <p:nvPr/>
          </p:nvSpPr>
          <p:spPr>
            <a:xfrm>
              <a:off x="5372865" y="6059486"/>
              <a:ext cx="3795847" cy="338554"/>
            </a:xfrm>
            <a:prstGeom prst="rect">
              <a:avLst/>
            </a:prstGeom>
          </p:spPr>
          <p:txBody>
            <a:bodyPr wrap="none">
              <a:spAutoFit/>
            </a:bodyPr>
            <a:lstStyle/>
            <a:p>
              <a:r>
                <a:rPr lang="en-NZ" sz="1600" b="1" dirty="0">
                  <a:solidFill>
                    <a:srgbClr val="7030A0"/>
                  </a:solidFill>
                </a:rPr>
                <a:t>Too big - way too big for logistic regression</a:t>
              </a:r>
            </a:p>
          </p:txBody>
        </p:sp>
      </p:grpSp>
      <p:grpSp>
        <p:nvGrpSpPr>
          <p:cNvPr id="11" name="Group 10">
            <a:extLst>
              <a:ext uri="{FF2B5EF4-FFF2-40B4-BE49-F238E27FC236}">
                <a16:creationId xmlns:a16="http://schemas.microsoft.com/office/drawing/2014/main" id="{4C5F5EA3-10F7-942D-D7BA-BC458FCACC96}"/>
              </a:ext>
            </a:extLst>
          </p:cNvPr>
          <p:cNvGrpSpPr/>
          <p:nvPr/>
        </p:nvGrpSpPr>
        <p:grpSpPr>
          <a:xfrm>
            <a:off x="1010007" y="3393001"/>
            <a:ext cx="2457046" cy="2163789"/>
            <a:chOff x="1226874" y="3460254"/>
            <a:chExt cx="1783099" cy="1575556"/>
          </a:xfrm>
        </p:grpSpPr>
        <p:pic>
          <p:nvPicPr>
            <p:cNvPr id="4098" name="Picture 2" descr="python - matplotlib colorbar alternating top bottom labels - Stack Overflow">
              <a:extLst>
                <a:ext uri="{FF2B5EF4-FFF2-40B4-BE49-F238E27FC236}">
                  <a16:creationId xmlns:a16="http://schemas.microsoft.com/office/drawing/2014/main" id="{74CE0F9F-B132-586C-19D4-43B27831D1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806" t="5907" r="6234" b="19612"/>
            <a:stretch/>
          </p:blipFill>
          <p:spPr bwMode="auto">
            <a:xfrm>
              <a:off x="1226874" y="3460254"/>
              <a:ext cx="890426" cy="790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 matplotlib colorbar alternating top bottom labels - Stack Overflow">
              <a:extLst>
                <a:ext uri="{FF2B5EF4-FFF2-40B4-BE49-F238E27FC236}">
                  <a16:creationId xmlns:a16="http://schemas.microsoft.com/office/drawing/2014/main" id="{A426753D-3D7F-8ECA-6B50-2EF82E8B197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806" t="5907" r="6234" b="19612"/>
            <a:stretch/>
          </p:blipFill>
          <p:spPr bwMode="auto">
            <a:xfrm>
              <a:off x="2108207" y="3460295"/>
              <a:ext cx="890426" cy="79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ython - matplotlib colorbar alternating top bottom labels - Stack Overflow">
              <a:extLst>
                <a:ext uri="{FF2B5EF4-FFF2-40B4-BE49-F238E27FC236}">
                  <a16:creationId xmlns:a16="http://schemas.microsoft.com/office/drawing/2014/main" id="{1DA4E648-E341-18CE-CB2E-D1822562D47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806" t="5907" r="6234" b="19612"/>
            <a:stretch/>
          </p:blipFill>
          <p:spPr bwMode="auto">
            <a:xfrm>
              <a:off x="1227490" y="4234125"/>
              <a:ext cx="890426" cy="79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ython - matplotlib colorbar alternating top bottom labels - Stack Overflow">
              <a:extLst>
                <a:ext uri="{FF2B5EF4-FFF2-40B4-BE49-F238E27FC236}">
                  <a16:creationId xmlns:a16="http://schemas.microsoft.com/office/drawing/2014/main" id="{DD940A7D-6A4F-70BA-B3E6-CA85364BA6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806" t="5907" r="6234" b="19612"/>
            <a:stretch/>
          </p:blipFill>
          <p:spPr bwMode="auto">
            <a:xfrm>
              <a:off x="2119547" y="4244950"/>
              <a:ext cx="890426" cy="7908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5343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dirty="0"/>
              <a:t>Neural Networks Applications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4204356"/>
          </a:xfrm>
          <a:prstGeom prst="rect">
            <a:avLst/>
          </a:prstGeom>
          <a:noFill/>
        </p:spPr>
        <p:txBody>
          <a:bodyPr wrap="square" numCol="1">
            <a:spAutoFit/>
          </a:bodyPr>
          <a:lstStyle/>
          <a:p>
            <a:pPr marL="342900" indent="-342900">
              <a:lnSpc>
                <a:spcPct val="150000"/>
              </a:lnSpc>
              <a:buFont typeface="Arial" panose="020B0604020202020204" pitchFamily="34" charset="0"/>
              <a:buChar char="•"/>
            </a:pPr>
            <a:r>
              <a:rPr lang="en-GB" dirty="0"/>
              <a:t>NNs are at the very core of Deep Learning. </a:t>
            </a:r>
          </a:p>
          <a:p>
            <a:pPr marL="342900" indent="-342900">
              <a:lnSpc>
                <a:spcPct val="150000"/>
              </a:lnSpc>
              <a:buFont typeface="Arial" panose="020B0604020202020204" pitchFamily="34" charset="0"/>
              <a:buChar char="•"/>
            </a:pPr>
            <a:r>
              <a:rPr lang="en-GB" dirty="0"/>
              <a:t>They are versatile, powerful, and scalable, making them ideal to tackle large and highly complex Machine Learning tasks such as:</a:t>
            </a:r>
          </a:p>
          <a:p>
            <a:pPr marL="342900" indent="-342900">
              <a:lnSpc>
                <a:spcPct val="150000"/>
              </a:lnSpc>
              <a:buFont typeface="Arial" panose="020B0604020202020204" pitchFamily="34" charset="0"/>
              <a:buChar char="•"/>
            </a:pPr>
            <a:endParaRPr lang="en-GB" dirty="0"/>
          </a:p>
          <a:p>
            <a:pPr marL="800100" lvl="1" indent="-342900">
              <a:lnSpc>
                <a:spcPct val="150000"/>
              </a:lnSpc>
              <a:buFont typeface="Arial" panose="020B0604020202020204" pitchFamily="34" charset="0"/>
              <a:buChar char="•"/>
            </a:pPr>
            <a:r>
              <a:rPr lang="en-GB" dirty="0"/>
              <a:t>Classifying billions of images (e.g., Google Images), </a:t>
            </a:r>
          </a:p>
          <a:p>
            <a:pPr marL="800100" lvl="1" indent="-342900">
              <a:lnSpc>
                <a:spcPct val="150000"/>
              </a:lnSpc>
              <a:buFont typeface="Arial" panose="020B0604020202020204" pitchFamily="34" charset="0"/>
              <a:buChar char="•"/>
            </a:pPr>
            <a:r>
              <a:rPr lang="en-GB" dirty="0"/>
              <a:t>Powering speech recognition services (e.g., Apple’s Siri),</a:t>
            </a:r>
          </a:p>
          <a:p>
            <a:pPr marL="800100" lvl="1" indent="-342900">
              <a:lnSpc>
                <a:spcPct val="150000"/>
              </a:lnSpc>
              <a:buFont typeface="Arial" panose="020B0604020202020204" pitchFamily="34" charset="0"/>
              <a:buChar char="•"/>
            </a:pPr>
            <a:r>
              <a:rPr lang="en-GB" dirty="0"/>
              <a:t>Recommending the best videos to watch to hundreds of millions of users every day (e.g., YouTube), </a:t>
            </a:r>
          </a:p>
          <a:p>
            <a:pPr marL="800100" lvl="1" indent="-342900">
              <a:lnSpc>
                <a:spcPct val="150000"/>
              </a:lnSpc>
              <a:buFont typeface="Arial" panose="020B0604020202020204" pitchFamily="34" charset="0"/>
              <a:buChar char="•"/>
            </a:pPr>
            <a:r>
              <a:rPr lang="en-GB" dirty="0"/>
              <a:t>Learning to beat the world champion at the game of Go (DeepMind’s AlphaGo).</a:t>
            </a:r>
          </a:p>
          <a:p>
            <a:pPr marL="285750" indent="-28575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171077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dirty="0"/>
              <a:t>Neural Networks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1711366"/>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The brain’s architecture is an inspiration on how to build an intelligent machine.</a:t>
            </a:r>
          </a:p>
          <a:p>
            <a:pPr marL="285750" indent="-285750">
              <a:lnSpc>
                <a:spcPct val="150000"/>
              </a:lnSpc>
              <a:buFont typeface="Arial" panose="020B0604020202020204" pitchFamily="34" charset="0"/>
              <a:buChar char="•"/>
            </a:pPr>
            <a:r>
              <a:rPr lang="en-GB" dirty="0"/>
              <a:t>Neural networks (NNs) were originally motivated by looking at machines which replicate the brain's functionality</a:t>
            </a:r>
          </a:p>
          <a:p>
            <a:pPr marL="285750" indent="-285750">
              <a:lnSpc>
                <a:spcPct val="150000"/>
              </a:lnSpc>
              <a:buFont typeface="Arial" panose="020B0604020202020204" pitchFamily="34" charset="0"/>
              <a:buChar char="•"/>
            </a:pPr>
            <a:endParaRPr lang="en-GB" dirty="0"/>
          </a:p>
        </p:txBody>
      </p:sp>
      <p:pic>
        <p:nvPicPr>
          <p:cNvPr id="1026" name="Picture 2" descr="A Neural Network Primer | Condé Nast Technology">
            <a:extLst>
              <a:ext uri="{FF2B5EF4-FFF2-40B4-BE49-F238E27FC236}">
                <a16:creationId xmlns:a16="http://schemas.microsoft.com/office/drawing/2014/main" id="{E8E3F12C-A062-4457-AC71-3C745E673A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89" r="4476"/>
          <a:stretch/>
        </p:blipFill>
        <p:spPr bwMode="auto">
          <a:xfrm>
            <a:off x="6347164" y="3401269"/>
            <a:ext cx="4233335" cy="2454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ing Neural Networks To Transform Audience Building">
            <a:extLst>
              <a:ext uri="{FF2B5EF4-FFF2-40B4-BE49-F238E27FC236}">
                <a16:creationId xmlns:a16="http://schemas.microsoft.com/office/drawing/2014/main" id="{290B9F37-D5B2-4F87-B4A8-37BE154FEF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95" t="5006" r="15415" b="6830"/>
          <a:stretch/>
        </p:blipFill>
        <p:spPr bwMode="auto">
          <a:xfrm>
            <a:off x="2799761" y="3188117"/>
            <a:ext cx="3220825" cy="28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5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Neural Networks</a:t>
            </a:r>
            <a:br>
              <a:rPr lang="en-GB" dirty="0"/>
            </a:br>
            <a:r>
              <a:rPr lang="en-GB" dirty="0"/>
              <a:t>From Biological to Artificial Neurons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4619854"/>
          </a:xfrm>
          <a:prstGeom prst="rect">
            <a:avLst/>
          </a:prstGeom>
          <a:noFill/>
        </p:spPr>
        <p:txBody>
          <a:bodyPr wrap="square" numCol="1">
            <a:spAutoFit/>
          </a:bodyPr>
          <a:lstStyle/>
          <a:p>
            <a:pPr marL="342900" indent="-342900">
              <a:lnSpc>
                <a:spcPct val="150000"/>
              </a:lnSpc>
              <a:buFont typeface="Arial" panose="020B0604020202020204" pitchFamily="34" charset="0"/>
              <a:buChar char="•"/>
            </a:pPr>
            <a:r>
              <a:rPr lang="en-GB" dirty="0"/>
              <a:t>NNs have been around for quite a while: </a:t>
            </a:r>
          </a:p>
          <a:p>
            <a:pPr marL="800100" lvl="1" indent="-342900">
              <a:lnSpc>
                <a:spcPct val="150000"/>
              </a:lnSpc>
              <a:buFont typeface="Arial" panose="020B0604020202020204" pitchFamily="34" charset="0"/>
              <a:buChar char="•"/>
            </a:pPr>
            <a:r>
              <a:rPr lang="en-GB" dirty="0"/>
              <a:t>First introduced in 1943 by the neurophysiologist Warren McCulloch and the mathematician Walter Pitts.</a:t>
            </a:r>
          </a:p>
          <a:p>
            <a:pPr marL="800100" lvl="1" indent="-342900">
              <a:lnSpc>
                <a:spcPct val="150000"/>
              </a:lnSpc>
              <a:buFont typeface="Arial" panose="020B0604020202020204" pitchFamily="34" charset="0"/>
              <a:buChar char="•"/>
            </a:pPr>
            <a:r>
              <a:rPr lang="en-GB" dirty="0"/>
              <a:t>The early successes of NNs led to the belief that we would soon reach intelligent machines. </a:t>
            </a:r>
          </a:p>
          <a:p>
            <a:pPr marL="800100" lvl="1" indent="-342900">
              <a:lnSpc>
                <a:spcPct val="150000"/>
              </a:lnSpc>
              <a:buFont typeface="Arial" panose="020B0604020202020204" pitchFamily="34" charset="0"/>
              <a:buChar char="•"/>
            </a:pPr>
            <a:r>
              <a:rPr lang="en-GB" dirty="0"/>
              <a:t>It became clear, in the 1960s, that this promise would go unfulfilled, funding flew elsewhere, and NNs entered a long winter. </a:t>
            </a:r>
          </a:p>
          <a:p>
            <a:pPr marL="800100" lvl="1" indent="-342900">
              <a:lnSpc>
                <a:spcPct val="150000"/>
              </a:lnSpc>
              <a:buFont typeface="Arial" panose="020B0604020202020204" pitchFamily="34" charset="0"/>
              <a:buChar char="•"/>
            </a:pPr>
            <a:r>
              <a:rPr lang="en-GB" dirty="0"/>
              <a:t>In the early 1980s, new architectures and better training techniques were developed.</a:t>
            </a:r>
          </a:p>
          <a:p>
            <a:pPr marL="800100" lvl="1" indent="-342900">
              <a:lnSpc>
                <a:spcPct val="150000"/>
              </a:lnSpc>
              <a:buFont typeface="Arial" panose="020B0604020202020204" pitchFamily="34" charset="0"/>
              <a:buChar char="•"/>
            </a:pPr>
            <a:r>
              <a:rPr lang="en-GB" dirty="0"/>
              <a:t>But progress was slow, and by the 1990s other powerful Machine Learning techniques were invented, such as Support Vector Machines.</a:t>
            </a:r>
          </a:p>
          <a:p>
            <a:pPr marL="800100" lvl="1" indent="-342900">
              <a:lnSpc>
                <a:spcPct val="150000"/>
              </a:lnSpc>
              <a:buFont typeface="Arial" panose="020B0604020202020204" pitchFamily="34" charset="0"/>
              <a:buChar char="•"/>
            </a:pPr>
            <a:r>
              <a:rPr lang="en-GB" dirty="0"/>
              <a:t>These techniques seemed to offer better results and stronger theoretical foundations than NNs, so once again the study of neural networks was put on hold.`	</a:t>
            </a:r>
          </a:p>
        </p:txBody>
      </p:sp>
    </p:spTree>
    <p:extLst>
      <p:ext uri="{BB962C8B-B14F-4D97-AF65-F5344CB8AC3E}">
        <p14:creationId xmlns:p14="http://schemas.microsoft.com/office/powerpoint/2010/main" val="212004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Neural Networks</a:t>
            </a:r>
            <a:br>
              <a:rPr lang="en-GB" dirty="0"/>
            </a:br>
            <a:r>
              <a:rPr lang="en-GB" dirty="0"/>
              <a:t>From Biological to Artificial Neurons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4204356"/>
          </a:xfrm>
          <a:prstGeom prst="rect">
            <a:avLst/>
          </a:prstGeom>
          <a:noFill/>
        </p:spPr>
        <p:txBody>
          <a:bodyPr wrap="square" numCol="1">
            <a:spAutoFit/>
          </a:bodyPr>
          <a:lstStyle/>
          <a:p>
            <a:pPr marL="342900" indent="-342900">
              <a:lnSpc>
                <a:spcPct val="150000"/>
              </a:lnSpc>
              <a:buFont typeface="Arial" panose="020B0604020202020204" pitchFamily="34" charset="0"/>
              <a:buChar char="•"/>
            </a:pPr>
            <a:r>
              <a:rPr lang="en-GB" dirty="0"/>
              <a:t>We are now witnessing yet another wave of interest in NNs.</a:t>
            </a:r>
          </a:p>
          <a:p>
            <a:pPr marL="342900" indent="-342900">
              <a:lnSpc>
                <a:spcPct val="150000"/>
              </a:lnSpc>
              <a:buFont typeface="Arial" panose="020B0604020202020204" pitchFamily="34" charset="0"/>
              <a:buChar char="•"/>
            </a:pPr>
            <a:endParaRPr lang="en-GB" dirty="0"/>
          </a:p>
          <a:p>
            <a:pPr marL="800100" lvl="1" indent="-342900">
              <a:lnSpc>
                <a:spcPct val="150000"/>
              </a:lnSpc>
              <a:buFont typeface="Arial" panose="020B0604020202020204" pitchFamily="34" charset="0"/>
              <a:buChar char="•"/>
            </a:pPr>
            <a:r>
              <a:rPr lang="en-GB" dirty="0"/>
              <a:t>There is now a huge quantity of data available to train neural networks, and NNs frequently outperform other ML techniques on very large and complex problems.</a:t>
            </a:r>
          </a:p>
          <a:p>
            <a:pPr marL="800100" lvl="1" indent="-342900">
              <a:lnSpc>
                <a:spcPct val="150000"/>
              </a:lnSpc>
              <a:buFont typeface="Arial" panose="020B0604020202020204" pitchFamily="34" charset="0"/>
              <a:buChar char="•"/>
            </a:pPr>
            <a:r>
              <a:rPr lang="en-GB" dirty="0"/>
              <a:t>The tremendous increase in computing power since the 1990s now makes it possible to train large neural networks in a reasonable amount of time. </a:t>
            </a:r>
          </a:p>
          <a:p>
            <a:pPr marL="800100" lvl="1" indent="-342900">
              <a:lnSpc>
                <a:spcPct val="150000"/>
              </a:lnSpc>
              <a:buFont typeface="Arial" panose="020B0604020202020204" pitchFamily="34" charset="0"/>
              <a:buChar char="•"/>
            </a:pPr>
            <a:r>
              <a:rPr lang="en-GB" dirty="0"/>
              <a:t>The training algorithms have been improved. </a:t>
            </a:r>
          </a:p>
          <a:p>
            <a:pPr marL="800100" lvl="1" indent="-342900">
              <a:lnSpc>
                <a:spcPct val="150000"/>
              </a:lnSpc>
              <a:buFont typeface="Arial" panose="020B0604020202020204" pitchFamily="34" charset="0"/>
              <a:buChar char="•"/>
            </a:pPr>
            <a:r>
              <a:rPr lang="en-GB" dirty="0"/>
              <a:t>Some theoretical limitations of NNs have turned out to be benign in practice. </a:t>
            </a:r>
          </a:p>
          <a:p>
            <a:pPr marL="800100" lvl="1" indent="-342900">
              <a:lnSpc>
                <a:spcPct val="150000"/>
              </a:lnSpc>
              <a:buFont typeface="Arial" panose="020B0604020202020204" pitchFamily="34" charset="0"/>
              <a:buChar char="•"/>
            </a:pPr>
            <a:r>
              <a:rPr lang="en-GB" dirty="0"/>
              <a:t>NNs seem to have entered a virtuous circle of funding and progress. </a:t>
            </a:r>
          </a:p>
          <a:p>
            <a:pPr marL="285750" indent="-28575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3167502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Neural Networks</a:t>
            </a:r>
            <a:br>
              <a:rPr lang="en-GB" dirty="0"/>
            </a:br>
            <a:r>
              <a:rPr lang="en-GB" dirty="0"/>
              <a:t>Brains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318802" y="1737360"/>
            <a:ext cx="10115203" cy="461985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Brain does loads of amazing things</a:t>
            </a:r>
          </a:p>
          <a:p>
            <a:pPr marL="285750" indent="-285750">
              <a:lnSpc>
                <a:spcPct val="150000"/>
              </a:lnSpc>
              <a:buFont typeface="Arial" panose="020B0604020202020204" pitchFamily="34" charset="0"/>
              <a:buChar char="•"/>
            </a:pPr>
            <a:r>
              <a:rPr lang="en-GB" dirty="0"/>
              <a:t>Hypothesis is that the brain has a single learning algorithm</a:t>
            </a:r>
          </a:p>
          <a:p>
            <a:pPr marL="285750" indent="-285750">
              <a:lnSpc>
                <a:spcPct val="150000"/>
              </a:lnSpc>
              <a:buFont typeface="Arial" panose="020B0604020202020204" pitchFamily="34" charset="0"/>
              <a:buChar char="•"/>
            </a:pPr>
            <a:r>
              <a:rPr lang="en-GB" dirty="0"/>
              <a:t>Evidence for hypothesis</a:t>
            </a:r>
          </a:p>
          <a:p>
            <a:pPr marL="742950" lvl="1" indent="-285750">
              <a:lnSpc>
                <a:spcPct val="150000"/>
              </a:lnSpc>
              <a:buFont typeface="Arial" panose="020B0604020202020204" pitchFamily="34" charset="0"/>
              <a:buChar char="•"/>
            </a:pPr>
            <a:r>
              <a:rPr lang="en-GB" dirty="0"/>
              <a:t>Auditory cortex --&gt; takes sound signals</a:t>
            </a:r>
          </a:p>
          <a:p>
            <a:pPr marL="1200150" lvl="2" indent="-285750">
              <a:lnSpc>
                <a:spcPct val="150000"/>
              </a:lnSpc>
              <a:buFont typeface="Arial" panose="020B0604020202020204" pitchFamily="34" charset="0"/>
              <a:buChar char="•"/>
            </a:pPr>
            <a:r>
              <a:rPr lang="en-GB" dirty="0"/>
              <a:t>If you cut the wiring from the ear to the auditory cortex</a:t>
            </a:r>
          </a:p>
          <a:p>
            <a:pPr marL="1200150" lvl="2" indent="-285750">
              <a:lnSpc>
                <a:spcPct val="150000"/>
              </a:lnSpc>
              <a:buFont typeface="Arial" panose="020B0604020202020204" pitchFamily="34" charset="0"/>
              <a:buChar char="•"/>
            </a:pPr>
            <a:r>
              <a:rPr lang="en-GB" dirty="0"/>
              <a:t>Re-route optic nerve to the auditory cortex</a:t>
            </a:r>
          </a:p>
          <a:p>
            <a:pPr marL="1200150" lvl="2" indent="-285750">
              <a:lnSpc>
                <a:spcPct val="150000"/>
              </a:lnSpc>
              <a:buFont typeface="Arial" panose="020B0604020202020204" pitchFamily="34" charset="0"/>
              <a:buChar char="•"/>
            </a:pPr>
            <a:r>
              <a:rPr lang="en-GB" dirty="0"/>
              <a:t>Auditory cortex learns to see</a:t>
            </a:r>
          </a:p>
          <a:p>
            <a:pPr marL="742950" lvl="1" indent="-285750">
              <a:lnSpc>
                <a:spcPct val="150000"/>
              </a:lnSpc>
              <a:buFont typeface="Arial" panose="020B0604020202020204" pitchFamily="34" charset="0"/>
              <a:buChar char="•"/>
            </a:pPr>
            <a:r>
              <a:rPr lang="en-GB" dirty="0"/>
              <a:t>Somatosensory cortex (touch processing)</a:t>
            </a:r>
          </a:p>
          <a:p>
            <a:pPr marL="1200150" lvl="2" indent="-285750">
              <a:lnSpc>
                <a:spcPct val="150000"/>
              </a:lnSpc>
              <a:buFont typeface="Arial" panose="020B0604020202020204" pitchFamily="34" charset="0"/>
              <a:buChar char="•"/>
            </a:pPr>
            <a:r>
              <a:rPr lang="en-GB" dirty="0"/>
              <a:t>If rewriting optic nerve to somatosensory cortex then it learns to see</a:t>
            </a:r>
          </a:p>
          <a:p>
            <a:pPr marL="285750" indent="-285750">
              <a:lnSpc>
                <a:spcPct val="150000"/>
              </a:lnSpc>
              <a:buFont typeface="Arial" panose="020B0604020202020204" pitchFamily="34" charset="0"/>
              <a:buChar char="•"/>
            </a:pPr>
            <a:r>
              <a:rPr lang="en-GB" dirty="0"/>
              <a:t>With different tissue learning to see, maybe they all learn in the same way</a:t>
            </a:r>
          </a:p>
          <a:p>
            <a:pPr marL="285750" indent="-285750">
              <a:lnSpc>
                <a:spcPct val="150000"/>
              </a:lnSpc>
              <a:buFont typeface="Arial" panose="020B0604020202020204" pitchFamily="34" charset="0"/>
              <a:buChar char="•"/>
            </a:pPr>
            <a:r>
              <a:rPr lang="en-GB" dirty="0"/>
              <a:t>Brain learns by itself how to learn</a:t>
            </a:r>
          </a:p>
        </p:txBody>
      </p:sp>
      <p:grpSp>
        <p:nvGrpSpPr>
          <p:cNvPr id="8" name="Group 7">
            <a:extLst>
              <a:ext uri="{FF2B5EF4-FFF2-40B4-BE49-F238E27FC236}">
                <a16:creationId xmlns:a16="http://schemas.microsoft.com/office/drawing/2014/main" id="{776B822D-A343-CECD-0241-89BFE0BCE6A1}"/>
              </a:ext>
            </a:extLst>
          </p:cNvPr>
          <p:cNvGrpSpPr>
            <a:grpSpLocks noChangeAspect="1"/>
          </p:cNvGrpSpPr>
          <p:nvPr/>
        </p:nvGrpSpPr>
        <p:grpSpPr>
          <a:xfrm>
            <a:off x="7450499" y="1830186"/>
            <a:ext cx="4269045" cy="1604441"/>
            <a:chOff x="1239453" y="2032441"/>
            <a:chExt cx="6488492" cy="2973934"/>
          </a:xfrm>
        </p:grpSpPr>
        <p:pic>
          <p:nvPicPr>
            <p:cNvPr id="9" name="Picture 1" descr="C:\Users\ang\Desktop\Brodmann_41_42.png">
              <a:extLst>
                <a:ext uri="{FF2B5EF4-FFF2-40B4-BE49-F238E27FC236}">
                  <a16:creationId xmlns:a16="http://schemas.microsoft.com/office/drawing/2014/main" id="{22DF3063-829C-1574-69BF-6E48CBD339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316" b="94211" l="4000" r="99000">
                          <a14:foregroundMark x1="28333" y1="20000" x2="28333" y2="20000"/>
                          <a14:foregroundMark x1="17333" y1="14211" x2="4333" y2="43158"/>
                          <a14:foregroundMark x1="5667" y1="45263" x2="9000" y2="71053"/>
                          <a14:foregroundMark x1="22000" y1="75789" x2="42333" y2="80526"/>
                          <a14:foregroundMark x1="37333" y1="94211" x2="66000" y2="83684"/>
                          <a14:foregroundMark x1="82333" y1="75263" x2="43667" y2="11579"/>
                          <a14:foregroundMark x1="38667" y1="6842" x2="73667" y2="15789"/>
                          <a14:foregroundMark x1="85667" y1="38421" x2="99000" y2="64737"/>
                        </a14:backgroundRemoval>
                      </a14:imgEffect>
                      <a14:imgEffect>
                        <a14:sharpenSoften amount="50000"/>
                      </a14:imgEffect>
                      <a14:imgEffect>
                        <a14:colorTemperature colorTemp="11200"/>
                      </a14:imgEffect>
                    </a14:imgLayer>
                  </a14:imgProps>
                </a:ext>
              </a:extLst>
            </a:blip>
            <a:srcRect/>
            <a:stretch>
              <a:fillRect/>
            </a:stretch>
          </p:blipFill>
          <p:spPr bwMode="auto">
            <a:xfrm>
              <a:off x="3732567" y="2032441"/>
              <a:ext cx="3336132" cy="2297884"/>
            </a:xfrm>
            <a:prstGeom prst="rect">
              <a:avLst/>
            </a:prstGeom>
            <a:noFill/>
          </p:spPr>
        </p:pic>
        <p:sp>
          <p:nvSpPr>
            <p:cNvPr id="11" name="TextBox 10">
              <a:extLst>
                <a:ext uri="{FF2B5EF4-FFF2-40B4-BE49-F238E27FC236}">
                  <a16:creationId xmlns:a16="http://schemas.microsoft.com/office/drawing/2014/main" id="{3383922F-D4BC-E0B9-C981-FC19FBCE78ED}"/>
                </a:ext>
              </a:extLst>
            </p:cNvPr>
            <p:cNvSpPr txBox="1"/>
            <p:nvPr/>
          </p:nvSpPr>
          <p:spPr>
            <a:xfrm>
              <a:off x="3970923" y="4531087"/>
              <a:ext cx="3757022" cy="453586"/>
            </a:xfrm>
            <a:prstGeom prst="rect">
              <a:avLst/>
            </a:prstGeom>
            <a:noFill/>
          </p:spPr>
          <p:txBody>
            <a:bodyPr wrap="square" rtlCol="0">
              <a:spAutoFit/>
            </a:bodyPr>
            <a:lstStyle/>
            <a:p>
              <a:pPr algn="l">
                <a:spcBef>
                  <a:spcPct val="0"/>
                </a:spcBef>
              </a:pPr>
              <a:r>
                <a:rPr lang="en-US" sz="1400" dirty="0">
                  <a:latin typeface="+mn-lt"/>
                </a:rPr>
                <a:t>Auditory cortex learns to see</a:t>
              </a:r>
            </a:p>
          </p:txBody>
        </p:sp>
        <p:sp>
          <p:nvSpPr>
            <p:cNvPr id="13" name="TextBox 12">
              <a:extLst>
                <a:ext uri="{FF2B5EF4-FFF2-40B4-BE49-F238E27FC236}">
                  <a16:creationId xmlns:a16="http://schemas.microsoft.com/office/drawing/2014/main" id="{B7C2C392-A8F5-2DD7-A731-F6ED069844BE}"/>
                </a:ext>
              </a:extLst>
            </p:cNvPr>
            <p:cNvSpPr txBox="1"/>
            <p:nvPr/>
          </p:nvSpPr>
          <p:spPr>
            <a:xfrm>
              <a:off x="4808080" y="3827717"/>
              <a:ext cx="2086902" cy="390464"/>
            </a:xfrm>
            <a:prstGeom prst="rect">
              <a:avLst/>
            </a:prstGeom>
            <a:solidFill>
              <a:schemeClr val="accent5">
                <a:lumMod val="20000"/>
                <a:lumOff val="80000"/>
              </a:scheme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j-lt"/>
                  <a:ea typeface="+mn-ea"/>
                  <a:cs typeface="Arial"/>
                </a:rPr>
                <a:t>Auditory Cortex</a:t>
              </a:r>
            </a:p>
          </p:txBody>
        </p:sp>
        <p:cxnSp>
          <p:nvCxnSpPr>
            <p:cNvPr id="14" name="Straight Arrow Connector 13">
              <a:extLst>
                <a:ext uri="{FF2B5EF4-FFF2-40B4-BE49-F238E27FC236}">
                  <a16:creationId xmlns:a16="http://schemas.microsoft.com/office/drawing/2014/main" id="{A22C2D1E-42D6-4AB3-BA58-C71D8B026796}"/>
                </a:ext>
              </a:extLst>
            </p:cNvPr>
            <p:cNvCxnSpPr/>
            <p:nvPr/>
          </p:nvCxnSpPr>
          <p:spPr bwMode="auto">
            <a:xfrm flipV="1">
              <a:off x="2898132" y="3481140"/>
              <a:ext cx="2637144" cy="393826"/>
            </a:xfrm>
            <a:prstGeom prst="straightConnector1">
              <a:avLst/>
            </a:prstGeom>
            <a:noFill/>
            <a:ln w="57150" cap="flat" cmpd="sng" algn="ctr">
              <a:solidFill>
                <a:srgbClr val="53D8FF"/>
              </a:solidFill>
              <a:prstDash val="solid"/>
              <a:round/>
              <a:headEnd type="none" w="med" len="med"/>
              <a:tailEnd type="arrow"/>
            </a:ln>
            <a:effectLst/>
          </p:spPr>
        </p:cxnSp>
        <p:grpSp>
          <p:nvGrpSpPr>
            <p:cNvPr id="15" name="Group 46">
              <a:extLst>
                <a:ext uri="{FF2B5EF4-FFF2-40B4-BE49-F238E27FC236}">
                  <a16:creationId xmlns:a16="http://schemas.microsoft.com/office/drawing/2014/main" id="{5AEA4040-A06B-88DC-B59B-CCA56A511A08}"/>
                </a:ext>
              </a:extLst>
            </p:cNvPr>
            <p:cNvGrpSpPr>
              <a:grpSpLocks/>
            </p:cNvGrpSpPr>
            <p:nvPr/>
          </p:nvGrpSpPr>
          <p:grpSpPr bwMode="auto">
            <a:xfrm>
              <a:off x="4277821" y="3533453"/>
              <a:ext cx="276222" cy="276222"/>
              <a:chOff x="0" y="2153"/>
              <a:chExt cx="571" cy="574"/>
            </a:xfrm>
          </p:grpSpPr>
          <p:sp>
            <p:nvSpPr>
              <p:cNvPr id="19" name="Line 47">
                <a:extLst>
                  <a:ext uri="{FF2B5EF4-FFF2-40B4-BE49-F238E27FC236}">
                    <a16:creationId xmlns:a16="http://schemas.microsoft.com/office/drawing/2014/main" id="{C2AA354A-6E5B-36FE-C9B8-01FF5EA4BA4D}"/>
                  </a:ext>
                </a:extLst>
              </p:cNvPr>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sz="1400">
                  <a:solidFill>
                    <a:srgbClr val="FFFFFF"/>
                  </a:solidFill>
                  <a:latin typeface="Arial" charset="0"/>
                </a:endParaRPr>
              </a:p>
            </p:txBody>
          </p:sp>
          <p:sp>
            <p:nvSpPr>
              <p:cNvPr id="20" name="Line 48">
                <a:extLst>
                  <a:ext uri="{FF2B5EF4-FFF2-40B4-BE49-F238E27FC236}">
                    <a16:creationId xmlns:a16="http://schemas.microsoft.com/office/drawing/2014/main" id="{CA389987-FD16-6B13-E84B-CB667E8AB7B8}"/>
                  </a:ext>
                </a:extLst>
              </p:cNvPr>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sz="1400">
                  <a:solidFill>
                    <a:srgbClr val="FFFFFF"/>
                  </a:solidFill>
                  <a:latin typeface="Arial" charset="0"/>
                </a:endParaRPr>
              </a:p>
            </p:txBody>
          </p:sp>
        </p:grpSp>
        <p:cxnSp>
          <p:nvCxnSpPr>
            <p:cNvPr id="16" name="Straight Arrow Connector 15">
              <a:extLst>
                <a:ext uri="{FF2B5EF4-FFF2-40B4-BE49-F238E27FC236}">
                  <a16:creationId xmlns:a16="http://schemas.microsoft.com/office/drawing/2014/main" id="{269C6EBE-14DD-77A7-94D0-38C8993F419E}"/>
                </a:ext>
              </a:extLst>
            </p:cNvPr>
            <p:cNvCxnSpPr/>
            <p:nvPr/>
          </p:nvCxnSpPr>
          <p:spPr bwMode="auto">
            <a:xfrm>
              <a:off x="3228296" y="2760393"/>
              <a:ext cx="2306980" cy="542206"/>
            </a:xfrm>
            <a:prstGeom prst="straightConnector1">
              <a:avLst/>
            </a:prstGeom>
            <a:noFill/>
            <a:ln w="57150" cap="flat" cmpd="sng" algn="ctr">
              <a:solidFill>
                <a:srgbClr val="C52B87"/>
              </a:solidFill>
              <a:prstDash val="solid"/>
              <a:round/>
              <a:headEnd type="none" w="med" len="med"/>
              <a:tailEnd type="arrow"/>
            </a:ln>
            <a:effectLst/>
          </p:spPr>
        </p:cxnSp>
        <p:pic>
          <p:nvPicPr>
            <p:cNvPr id="17" name="Picture 16" descr="Eye.png">
              <a:extLst>
                <a:ext uri="{FF2B5EF4-FFF2-40B4-BE49-F238E27FC236}">
                  <a16:creationId xmlns:a16="http://schemas.microsoft.com/office/drawing/2014/main" id="{EEB53642-2EFD-1BF2-756D-9FC18D56C4C6}"/>
                </a:ext>
              </a:extLst>
            </p:cNvPr>
            <p:cNvPicPr>
              <a:picLocks noChangeAspect="1"/>
            </p:cNvPicPr>
            <p:nvPr/>
          </p:nvPicPr>
          <p:blipFill>
            <a:blip r:embed="rId5" cstate="print">
              <a:clrChange>
                <a:clrFrom>
                  <a:srgbClr val="000000"/>
                </a:clrFrom>
                <a:clrTo>
                  <a:srgbClr val="000000">
                    <a:alpha val="0"/>
                  </a:srgbClr>
                </a:clrTo>
              </a:clrChange>
              <a:extLst>
                <a:ext uri="{BEBA8EAE-BF5A-486C-A8C5-ECC9F3942E4B}">
                  <a14:imgProps xmlns:a14="http://schemas.microsoft.com/office/drawing/2010/main">
                    <a14:imgLayer r:embed="rId6">
                      <a14:imgEffect>
                        <a14:backgroundRemoval t="10000" b="90000" l="10000" r="90000"/>
                      </a14:imgEffect>
                      <a14:imgEffect>
                        <a14:artisticGlowEdges trans="100000" smoothness="2"/>
                      </a14:imgEffect>
                    </a14:imgLayer>
                  </a14:imgProps>
                </a:ext>
              </a:extLst>
            </a:blip>
            <a:stretch>
              <a:fillRect/>
            </a:stretch>
          </p:blipFill>
          <p:spPr>
            <a:xfrm>
              <a:off x="1239453" y="2094003"/>
              <a:ext cx="1980812" cy="985756"/>
            </a:xfrm>
            <a:prstGeom prst="rect">
              <a:avLst/>
            </a:prstGeom>
          </p:spPr>
        </p:pic>
        <p:pic>
          <p:nvPicPr>
            <p:cNvPr id="18" name="Picture 17" descr="Ear.png">
              <a:extLst>
                <a:ext uri="{FF2B5EF4-FFF2-40B4-BE49-F238E27FC236}">
                  <a16:creationId xmlns:a16="http://schemas.microsoft.com/office/drawing/2014/main" id="{E4A4F306-0867-9491-C66D-B9CE732B010E}"/>
                </a:ext>
              </a:extLst>
            </p:cNvPr>
            <p:cNvPicPr>
              <a:picLocks noChangeAspect="1"/>
            </p:cNvPicPr>
            <p:nvPr/>
          </p:nvPicPr>
          <p:blipFill>
            <a:blip r:embed="rId7" cstate="print">
              <a:clrChange>
                <a:clrFrom>
                  <a:srgbClr val="000000"/>
                </a:clrFrom>
                <a:clrTo>
                  <a:srgbClr val="000000">
                    <a:alpha val="0"/>
                  </a:srgbClr>
                </a:clrTo>
              </a:clrChange>
              <a:duotone>
                <a:prstClr val="black"/>
                <a:srgbClr val="00B0F0">
                  <a:tint val="45000"/>
                  <a:satMod val="400000"/>
                </a:srgbClr>
              </a:duotone>
              <a:extLst>
                <a:ext uri="{BEBA8EAE-BF5A-486C-A8C5-ECC9F3942E4B}">
                  <a14:imgProps xmlns:a14="http://schemas.microsoft.com/office/drawing/2010/main">
                    <a14:imgLayer r:embed="rId8">
                      <a14:imgEffect>
                        <a14:backgroundRemoval t="10000" b="90000" l="10000" r="90000"/>
                      </a14:imgEffect>
                      <a14:imgEffect>
                        <a14:artisticGlowEdges trans="100000" smoothness="10"/>
                      </a14:imgEffect>
                    </a14:imgLayer>
                  </a14:imgProps>
                </a:ext>
              </a:extLst>
            </a:blip>
            <a:stretch>
              <a:fillRect/>
            </a:stretch>
          </p:blipFill>
          <p:spPr>
            <a:xfrm>
              <a:off x="1790144" y="3429987"/>
              <a:ext cx="963108" cy="1576388"/>
            </a:xfrm>
            <a:prstGeom prst="rect">
              <a:avLst/>
            </a:prstGeom>
          </p:spPr>
        </p:pic>
      </p:grpSp>
      <p:grpSp>
        <p:nvGrpSpPr>
          <p:cNvPr id="21" name="Group 20">
            <a:extLst>
              <a:ext uri="{FF2B5EF4-FFF2-40B4-BE49-F238E27FC236}">
                <a16:creationId xmlns:a16="http://schemas.microsoft.com/office/drawing/2014/main" id="{D75B3692-1EAE-1CBD-8ADE-14FA0A05B59F}"/>
              </a:ext>
            </a:extLst>
          </p:cNvPr>
          <p:cNvGrpSpPr>
            <a:grpSpLocks noChangeAspect="1"/>
          </p:cNvGrpSpPr>
          <p:nvPr/>
        </p:nvGrpSpPr>
        <p:grpSpPr>
          <a:xfrm>
            <a:off x="7445684" y="3551398"/>
            <a:ext cx="4586366" cy="1764719"/>
            <a:chOff x="1435395" y="3419281"/>
            <a:chExt cx="6934164" cy="2939339"/>
          </a:xfrm>
        </p:grpSpPr>
        <p:pic>
          <p:nvPicPr>
            <p:cNvPr id="22" name="Picture 2" descr="http://pubpages.unh.edu/~cjy67/Images/hand.png">
              <a:extLst>
                <a:ext uri="{FF2B5EF4-FFF2-40B4-BE49-F238E27FC236}">
                  <a16:creationId xmlns:a16="http://schemas.microsoft.com/office/drawing/2014/main" id="{FCDDF46C-584E-77C9-C474-36C508D8AAA5}"/>
                </a:ext>
              </a:extLst>
            </p:cNvPr>
            <p:cNvPicPr>
              <a:picLocks noChangeAspect="1" noChangeArrowheads="1"/>
            </p:cNvPicPr>
            <p:nvPr/>
          </p:nvPicPr>
          <p:blipFill>
            <a:blip r:embed="rId9" cstate="print">
              <a:clrChange>
                <a:clrFrom>
                  <a:srgbClr val="000000"/>
                </a:clrFrom>
                <a:clrTo>
                  <a:srgbClr val="000000">
                    <a:alpha val="0"/>
                  </a:srgbClr>
                </a:clrTo>
              </a:clrChange>
              <a:extLst>
                <a:ext uri="{BEBA8EAE-BF5A-486C-A8C5-ECC9F3942E4B}">
                  <a14:imgProps xmlns:a14="http://schemas.microsoft.com/office/drawing/2010/main">
                    <a14:imgLayer r:embed="rId10">
                      <a14:imgEffect>
                        <a14:artisticGlowEdges trans="100000" smoothness="10"/>
                      </a14:imgEffect>
                      <a14:imgEffect>
                        <a14:sharpenSoften amount="50000"/>
                      </a14:imgEffect>
                    </a14:imgLayer>
                  </a14:imgProps>
                </a:ext>
              </a:extLst>
            </a:blip>
            <a:stretch>
              <a:fillRect/>
            </a:stretch>
          </p:blipFill>
          <p:spPr bwMode="auto">
            <a:xfrm>
              <a:off x="1818167" y="4812267"/>
              <a:ext cx="1424763" cy="14576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upload.wikimedia.org/wikipedia/commons/6/66/Postcentral_gyrus.png">
              <a:extLst>
                <a:ext uri="{FF2B5EF4-FFF2-40B4-BE49-F238E27FC236}">
                  <a16:creationId xmlns:a16="http://schemas.microsoft.com/office/drawing/2014/main" id="{DEB62AC8-5B5A-ACBF-8C61-B424F21698DD}"/>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4211" b="93158" l="2000" r="97667">
                          <a14:foregroundMark x1="7000" y1="33684" x2="39333" y2="7368"/>
                          <a14:foregroundMark x1="44667" y1="4211" x2="54667" y2="6316"/>
                          <a14:foregroundMark x1="86667" y1="39474" x2="95000" y2="57895"/>
                          <a14:foregroundMark x1="93667" y1="55789" x2="97667" y2="66316"/>
                          <a14:foregroundMark x1="57000" y1="84737" x2="34667" y2="88421"/>
                          <a14:foregroundMark x1="43000" y1="93684" x2="32333" y2="81579"/>
                          <a14:foregroundMark x1="8000" y1="67895" x2="2000" y2="43158"/>
                          <a14:backgroundMark x1="7000" y1="15789" x2="16000" y2="11053"/>
                          <a14:backgroundMark x1="82667" y1="7368" x2="89667" y2="14737"/>
                        </a14:backgroundRemoval>
                      </a14:imgEffect>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921378" y="3419281"/>
              <a:ext cx="3340660" cy="229438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A5FE6D10-C495-81F4-133C-5BB9BC871DFF}"/>
                </a:ext>
              </a:extLst>
            </p:cNvPr>
            <p:cNvCxnSpPr/>
            <p:nvPr/>
          </p:nvCxnSpPr>
          <p:spPr bwMode="auto">
            <a:xfrm flipV="1">
              <a:off x="3094074" y="4260660"/>
              <a:ext cx="2497634" cy="998056"/>
            </a:xfrm>
            <a:prstGeom prst="straightConnector1">
              <a:avLst/>
            </a:prstGeom>
            <a:noFill/>
            <a:ln w="57150" cap="flat" cmpd="sng" algn="ctr">
              <a:solidFill>
                <a:srgbClr val="53D8FF"/>
              </a:solidFill>
              <a:prstDash val="solid"/>
              <a:round/>
              <a:headEnd type="none" w="med" len="med"/>
              <a:tailEnd type="arrow"/>
            </a:ln>
            <a:effectLst/>
          </p:spPr>
        </p:cxnSp>
        <p:sp>
          <p:nvSpPr>
            <p:cNvPr id="25" name="TextBox 24">
              <a:extLst>
                <a:ext uri="{FF2B5EF4-FFF2-40B4-BE49-F238E27FC236}">
                  <a16:creationId xmlns:a16="http://schemas.microsoft.com/office/drawing/2014/main" id="{54257745-AD67-F2A0-B2B6-0D4B8E656DFE}"/>
                </a:ext>
              </a:extLst>
            </p:cNvPr>
            <p:cNvSpPr txBox="1"/>
            <p:nvPr/>
          </p:nvSpPr>
          <p:spPr>
            <a:xfrm>
              <a:off x="3677747" y="5845983"/>
              <a:ext cx="4691812" cy="512637"/>
            </a:xfrm>
            <a:prstGeom prst="rect">
              <a:avLst/>
            </a:prstGeom>
            <a:noFill/>
          </p:spPr>
          <p:txBody>
            <a:bodyPr wrap="square" rtlCol="0">
              <a:spAutoFit/>
            </a:bodyPr>
            <a:lstStyle/>
            <a:p>
              <a:pPr>
                <a:spcBef>
                  <a:spcPct val="0"/>
                </a:spcBef>
              </a:pPr>
              <a:r>
                <a:rPr lang="en-US" sz="1400" dirty="0">
                  <a:latin typeface="+mn-lt"/>
                </a:rPr>
                <a:t>Somatosensory cortex learns to see</a:t>
              </a:r>
            </a:p>
          </p:txBody>
        </p:sp>
        <p:grpSp>
          <p:nvGrpSpPr>
            <p:cNvPr id="26" name="Group 46">
              <a:extLst>
                <a:ext uri="{FF2B5EF4-FFF2-40B4-BE49-F238E27FC236}">
                  <a16:creationId xmlns:a16="http://schemas.microsoft.com/office/drawing/2014/main" id="{D03C4BE2-7BDF-2EE2-5DFA-F800CCBF3A71}"/>
                </a:ext>
              </a:extLst>
            </p:cNvPr>
            <p:cNvGrpSpPr>
              <a:grpSpLocks/>
            </p:cNvGrpSpPr>
            <p:nvPr/>
          </p:nvGrpSpPr>
          <p:grpSpPr bwMode="auto">
            <a:xfrm>
              <a:off x="4197541" y="4621577"/>
              <a:ext cx="276222" cy="276222"/>
              <a:chOff x="0" y="2153"/>
              <a:chExt cx="571" cy="574"/>
            </a:xfrm>
          </p:grpSpPr>
          <p:sp>
            <p:nvSpPr>
              <p:cNvPr id="30" name="Line 47">
                <a:extLst>
                  <a:ext uri="{FF2B5EF4-FFF2-40B4-BE49-F238E27FC236}">
                    <a16:creationId xmlns:a16="http://schemas.microsoft.com/office/drawing/2014/main" id="{5E1CDD89-8BE8-63FE-FFA6-86A0A5BFEAEF}"/>
                  </a:ext>
                </a:extLst>
              </p:cNvPr>
              <p:cNvSpPr>
                <a:spLocks noChangeShapeType="1"/>
              </p:cNvSpPr>
              <p:nvPr/>
            </p:nvSpPr>
            <p:spPr bwMode="auto">
              <a:xfrm>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mj-lt"/>
                </a:endParaRPr>
              </a:p>
            </p:txBody>
          </p:sp>
          <p:sp>
            <p:nvSpPr>
              <p:cNvPr id="31" name="Line 48">
                <a:extLst>
                  <a:ext uri="{FF2B5EF4-FFF2-40B4-BE49-F238E27FC236}">
                    <a16:creationId xmlns:a16="http://schemas.microsoft.com/office/drawing/2014/main" id="{89C123F0-1688-8DD9-ABD8-96D085BEE2A9}"/>
                  </a:ext>
                </a:extLst>
              </p:cNvPr>
              <p:cNvSpPr>
                <a:spLocks noChangeShapeType="1"/>
              </p:cNvSpPr>
              <p:nvPr/>
            </p:nvSpPr>
            <p:spPr bwMode="auto">
              <a:xfrm flipV="1">
                <a:off x="0" y="2153"/>
                <a:ext cx="571" cy="574"/>
              </a:xfrm>
              <a:prstGeom prst="line">
                <a:avLst/>
              </a:prstGeom>
              <a:noFill/>
              <a:ln w="76200">
                <a:solidFill>
                  <a:srgbClr val="FF0000"/>
                </a:solidFill>
                <a:round/>
                <a:headEnd/>
                <a:tailEnd/>
              </a:ln>
              <a:effectLst/>
            </p:spPr>
            <p:txBody>
              <a:bodyPr/>
              <a:lstStyle/>
              <a:p>
                <a:pPr algn="l">
                  <a:spcBef>
                    <a:spcPct val="0"/>
                  </a:spcBef>
                </a:pPr>
                <a:endParaRPr lang="en-US">
                  <a:solidFill>
                    <a:srgbClr val="FFFFFF"/>
                  </a:solidFill>
                  <a:latin typeface="+mj-lt"/>
                </a:endParaRPr>
              </a:p>
            </p:txBody>
          </p:sp>
        </p:grpSp>
        <p:sp>
          <p:nvSpPr>
            <p:cNvPr id="27" name="TextBox 26">
              <a:extLst>
                <a:ext uri="{FF2B5EF4-FFF2-40B4-BE49-F238E27FC236}">
                  <a16:creationId xmlns:a16="http://schemas.microsoft.com/office/drawing/2014/main" id="{0D933452-779B-7C25-6BBD-085BB72A8D7B}"/>
                </a:ext>
              </a:extLst>
            </p:cNvPr>
            <p:cNvSpPr txBox="1"/>
            <p:nvPr/>
          </p:nvSpPr>
          <p:spPr>
            <a:xfrm>
              <a:off x="5004022" y="4867081"/>
              <a:ext cx="2844578" cy="513933"/>
            </a:xfrm>
            <a:prstGeom prst="rect">
              <a:avLst/>
            </a:prstGeom>
            <a:solidFill>
              <a:schemeClr val="accent5">
                <a:lumMod val="20000"/>
                <a:lumOff val="80000"/>
              </a:schemeClr>
            </a:solidFill>
            <a:ln w="38100"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j-lt"/>
                  <a:ea typeface="+mn-ea"/>
                  <a:cs typeface="Arial"/>
                </a:rPr>
                <a:t>Somatosensory Cortex</a:t>
              </a:r>
            </a:p>
          </p:txBody>
        </p:sp>
        <p:cxnSp>
          <p:nvCxnSpPr>
            <p:cNvPr id="28" name="Straight Arrow Connector 27">
              <a:extLst>
                <a:ext uri="{FF2B5EF4-FFF2-40B4-BE49-F238E27FC236}">
                  <a16:creationId xmlns:a16="http://schemas.microsoft.com/office/drawing/2014/main" id="{28264CA8-C2C9-8440-7916-A086E68A08C5}"/>
                </a:ext>
              </a:extLst>
            </p:cNvPr>
            <p:cNvCxnSpPr/>
            <p:nvPr/>
          </p:nvCxnSpPr>
          <p:spPr bwMode="auto">
            <a:xfrm>
              <a:off x="3424238" y="4169316"/>
              <a:ext cx="2167470" cy="91344"/>
            </a:xfrm>
            <a:prstGeom prst="straightConnector1">
              <a:avLst/>
            </a:prstGeom>
            <a:noFill/>
            <a:ln w="57150" cap="flat" cmpd="sng" algn="ctr">
              <a:solidFill>
                <a:srgbClr val="C52B87"/>
              </a:solidFill>
              <a:prstDash val="solid"/>
              <a:round/>
              <a:headEnd type="none" w="med" len="med"/>
              <a:tailEnd type="arrow"/>
            </a:ln>
            <a:effectLst/>
          </p:spPr>
        </p:cxnSp>
        <p:pic>
          <p:nvPicPr>
            <p:cNvPr id="29" name="Picture 28" descr="Eye.png">
              <a:extLst>
                <a:ext uri="{FF2B5EF4-FFF2-40B4-BE49-F238E27FC236}">
                  <a16:creationId xmlns:a16="http://schemas.microsoft.com/office/drawing/2014/main" id="{808FFEAC-7930-BFA5-FAE1-2D78659394EE}"/>
                </a:ext>
              </a:extLst>
            </p:cNvPr>
            <p:cNvPicPr>
              <a:picLocks noChangeAspect="1"/>
            </p:cNvPicPr>
            <p:nvPr/>
          </p:nvPicPr>
          <p:blipFill>
            <a:blip r:embed="rId5" cstate="print">
              <a:clrChange>
                <a:clrFrom>
                  <a:srgbClr val="000000"/>
                </a:clrFrom>
                <a:clrTo>
                  <a:srgbClr val="000000">
                    <a:alpha val="0"/>
                  </a:srgbClr>
                </a:clrTo>
              </a:clrChange>
              <a:extLst>
                <a:ext uri="{BEBA8EAE-BF5A-486C-A8C5-ECC9F3942E4B}">
                  <a14:imgProps xmlns:a14="http://schemas.microsoft.com/office/drawing/2010/main">
                    <a14:imgLayer r:embed="rId6">
                      <a14:imgEffect>
                        <a14:backgroundRemoval t="10000" b="90000" l="10000" r="90000"/>
                      </a14:imgEffect>
                      <a14:imgEffect>
                        <a14:artisticGlowEdges trans="100000" smoothness="2"/>
                      </a14:imgEffect>
                    </a14:imgLayer>
                  </a14:imgProps>
                </a:ext>
              </a:extLst>
            </a:blip>
            <a:stretch>
              <a:fillRect/>
            </a:stretch>
          </p:blipFill>
          <p:spPr>
            <a:xfrm>
              <a:off x="1435395" y="3502926"/>
              <a:ext cx="1980812" cy="985756"/>
            </a:xfrm>
            <a:prstGeom prst="rect">
              <a:avLst/>
            </a:prstGeom>
          </p:spPr>
        </p:pic>
      </p:grpSp>
    </p:spTree>
    <p:extLst>
      <p:ext uri="{BB962C8B-B14F-4D97-AF65-F5344CB8AC3E}">
        <p14:creationId xmlns:p14="http://schemas.microsoft.com/office/powerpoint/2010/main" val="94542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Neural Networks</a:t>
            </a:r>
            <a:br>
              <a:rPr lang="en-GB" dirty="0"/>
            </a:br>
            <a:r>
              <a:rPr lang="en-GB" dirty="0"/>
              <a:t>Brain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464871"/>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Sensor Representations in Brain</a:t>
            </a:r>
          </a:p>
        </p:txBody>
      </p:sp>
      <p:grpSp>
        <p:nvGrpSpPr>
          <p:cNvPr id="8" name="Group 7">
            <a:extLst>
              <a:ext uri="{FF2B5EF4-FFF2-40B4-BE49-F238E27FC236}">
                <a16:creationId xmlns:a16="http://schemas.microsoft.com/office/drawing/2014/main" id="{518693B0-AD37-40FF-BE89-E6E42706563F}"/>
              </a:ext>
            </a:extLst>
          </p:cNvPr>
          <p:cNvGrpSpPr/>
          <p:nvPr/>
        </p:nvGrpSpPr>
        <p:grpSpPr>
          <a:xfrm>
            <a:off x="2072508" y="2581285"/>
            <a:ext cx="6908346" cy="3499445"/>
            <a:chOff x="830938" y="2375762"/>
            <a:chExt cx="6908346" cy="3499445"/>
          </a:xfrm>
        </p:grpSpPr>
        <p:grpSp>
          <p:nvGrpSpPr>
            <p:cNvPr id="3" name="Group 2">
              <a:extLst>
                <a:ext uri="{FF2B5EF4-FFF2-40B4-BE49-F238E27FC236}">
                  <a16:creationId xmlns:a16="http://schemas.microsoft.com/office/drawing/2014/main" id="{7C987844-6648-4C39-AB87-A54713ECA3B4}"/>
                </a:ext>
              </a:extLst>
            </p:cNvPr>
            <p:cNvGrpSpPr>
              <a:grpSpLocks noChangeAspect="1"/>
            </p:cNvGrpSpPr>
            <p:nvPr/>
          </p:nvGrpSpPr>
          <p:grpSpPr>
            <a:xfrm>
              <a:off x="830938" y="2375762"/>
              <a:ext cx="6646051" cy="1836828"/>
              <a:chOff x="2610984" y="2243105"/>
              <a:chExt cx="7289474" cy="2014657"/>
            </a:xfrm>
          </p:grpSpPr>
          <p:sp>
            <p:nvSpPr>
              <p:cNvPr id="29" name="TextBox 28">
                <a:extLst>
                  <a:ext uri="{FF2B5EF4-FFF2-40B4-BE49-F238E27FC236}">
                    <a16:creationId xmlns:a16="http://schemas.microsoft.com/office/drawing/2014/main" id="{4EE987CC-640C-4313-A31C-8B0794239EA4}"/>
                  </a:ext>
                </a:extLst>
              </p:cNvPr>
              <p:cNvSpPr txBox="1"/>
              <p:nvPr/>
            </p:nvSpPr>
            <p:spPr>
              <a:xfrm>
                <a:off x="3361215" y="3949985"/>
                <a:ext cx="1932837" cy="307777"/>
              </a:xfrm>
              <a:prstGeom prst="rect">
                <a:avLst/>
              </a:prstGeom>
              <a:noFill/>
            </p:spPr>
            <p:txBody>
              <a:bodyPr wrap="none" rtlCol="0">
                <a:spAutoFit/>
              </a:bodyPr>
              <a:lstStyle/>
              <a:p>
                <a:pPr algn="l">
                  <a:spcBef>
                    <a:spcPct val="0"/>
                  </a:spcBef>
                </a:pPr>
                <a:r>
                  <a:rPr lang="en-US" sz="1400" dirty="0">
                    <a:latin typeface="+mj-lt"/>
                  </a:rPr>
                  <a:t>Seeing with your tongue</a:t>
                </a:r>
              </a:p>
            </p:txBody>
          </p:sp>
          <p:grpSp>
            <p:nvGrpSpPr>
              <p:cNvPr id="30" name="Group 29">
                <a:extLst>
                  <a:ext uri="{FF2B5EF4-FFF2-40B4-BE49-F238E27FC236}">
                    <a16:creationId xmlns:a16="http://schemas.microsoft.com/office/drawing/2014/main" id="{A3F54CD0-251F-4B31-AC02-0517C00E7F0F}"/>
                  </a:ext>
                </a:extLst>
              </p:cNvPr>
              <p:cNvGrpSpPr/>
              <p:nvPr/>
            </p:nvGrpSpPr>
            <p:grpSpPr>
              <a:xfrm>
                <a:off x="2610984" y="2243105"/>
                <a:ext cx="3708074" cy="1691059"/>
                <a:chOff x="482988" y="888916"/>
                <a:chExt cx="3708074" cy="1691059"/>
              </a:xfrm>
            </p:grpSpPr>
            <p:pic>
              <p:nvPicPr>
                <p:cNvPr id="31" name="Picture 3">
                  <a:extLst>
                    <a:ext uri="{FF2B5EF4-FFF2-40B4-BE49-F238E27FC236}">
                      <a16:creationId xmlns:a16="http://schemas.microsoft.com/office/drawing/2014/main" id="{06C67569-8D24-4DF2-A9ED-ACCAE9657826}"/>
                    </a:ext>
                  </a:extLst>
                </p:cNvPr>
                <p:cNvPicPr>
                  <a:picLocks noChangeAspect="1" noChangeArrowheads="1"/>
                </p:cNvPicPr>
                <p:nvPr/>
              </p:nvPicPr>
              <p:blipFill rotWithShape="1">
                <a:blip r:embed="rId4" cstate="print"/>
                <a:srcRect b="2914"/>
                <a:stretch/>
              </p:blipFill>
              <p:spPr bwMode="auto">
                <a:xfrm>
                  <a:off x="482988" y="903721"/>
                  <a:ext cx="1233917" cy="1668029"/>
                </a:xfrm>
                <a:prstGeom prst="rect">
                  <a:avLst/>
                </a:prstGeom>
                <a:noFill/>
                <a:ln w="9525">
                  <a:noFill/>
                  <a:miter lim="800000"/>
                  <a:headEnd/>
                  <a:tailEnd/>
                </a:ln>
              </p:spPr>
            </p:pic>
            <p:pic>
              <p:nvPicPr>
                <p:cNvPr id="32" name="Picture 4">
                  <a:extLst>
                    <a:ext uri="{FF2B5EF4-FFF2-40B4-BE49-F238E27FC236}">
                      <a16:creationId xmlns:a16="http://schemas.microsoft.com/office/drawing/2014/main" id="{316CE775-3904-4026-8409-E36D1D7B0A4F}"/>
                    </a:ext>
                  </a:extLst>
                </p:cNvPr>
                <p:cNvPicPr>
                  <a:picLocks noChangeAspect="1" noChangeArrowheads="1"/>
                </p:cNvPicPr>
                <p:nvPr/>
              </p:nvPicPr>
              <p:blipFill>
                <a:blip r:embed="rId5" cstate="print"/>
                <a:srcRect l="8283" r="2048"/>
                <a:stretch>
                  <a:fillRect/>
                </a:stretch>
              </p:blipFill>
              <p:spPr bwMode="auto">
                <a:xfrm>
                  <a:off x="1796822" y="888916"/>
                  <a:ext cx="2394240" cy="1691059"/>
                </a:xfrm>
                <a:prstGeom prst="rect">
                  <a:avLst/>
                </a:prstGeom>
                <a:noFill/>
                <a:ln w="9525">
                  <a:noFill/>
                  <a:miter lim="800000"/>
                  <a:headEnd/>
                  <a:tailEnd/>
                </a:ln>
              </p:spPr>
            </p:pic>
          </p:grpSp>
          <p:sp>
            <p:nvSpPr>
              <p:cNvPr id="33" name="TextBox 32">
                <a:extLst>
                  <a:ext uri="{FF2B5EF4-FFF2-40B4-BE49-F238E27FC236}">
                    <a16:creationId xmlns:a16="http://schemas.microsoft.com/office/drawing/2014/main" id="{FDD515DA-BF8C-4A0D-83D3-4EA2D46D0C2C}"/>
                  </a:ext>
                </a:extLst>
              </p:cNvPr>
              <p:cNvSpPr txBox="1"/>
              <p:nvPr/>
            </p:nvSpPr>
            <p:spPr>
              <a:xfrm>
                <a:off x="6894228" y="3916587"/>
                <a:ext cx="2958927" cy="307777"/>
              </a:xfrm>
              <a:prstGeom prst="rect">
                <a:avLst/>
              </a:prstGeom>
              <a:noFill/>
            </p:spPr>
            <p:txBody>
              <a:bodyPr wrap="square" rtlCol="0">
                <a:spAutoFit/>
              </a:bodyPr>
              <a:lstStyle/>
              <a:p>
                <a:pPr algn="l">
                  <a:spcBef>
                    <a:spcPct val="0"/>
                  </a:spcBef>
                </a:pPr>
                <a:r>
                  <a:rPr lang="en-US" sz="1400" dirty="0">
                    <a:latin typeface="+mj-lt"/>
                  </a:rPr>
                  <a:t>Human echolocation (sonar)</a:t>
                </a:r>
              </a:p>
            </p:txBody>
          </p:sp>
          <p:pic>
            <p:nvPicPr>
              <p:cNvPr id="34" name="Picture 5">
                <a:extLst>
                  <a:ext uri="{FF2B5EF4-FFF2-40B4-BE49-F238E27FC236}">
                    <a16:creationId xmlns:a16="http://schemas.microsoft.com/office/drawing/2014/main" id="{F73DABEC-5E3F-489F-A47C-2EC575F9E7BC}"/>
                  </a:ext>
                </a:extLst>
              </p:cNvPr>
              <p:cNvPicPr>
                <a:picLocks noChangeAspect="1" noChangeArrowheads="1"/>
              </p:cNvPicPr>
              <p:nvPr/>
            </p:nvPicPr>
            <p:blipFill rotWithShape="1">
              <a:blip r:embed="rId6" cstate="print"/>
              <a:srcRect t="7222" b="10814"/>
              <a:stretch/>
            </p:blipFill>
            <p:spPr bwMode="auto">
              <a:xfrm>
                <a:off x="6858786" y="2243105"/>
                <a:ext cx="3041672" cy="1682834"/>
              </a:xfrm>
              <a:prstGeom prst="rect">
                <a:avLst/>
              </a:prstGeom>
              <a:noFill/>
              <a:ln w="9525">
                <a:noFill/>
                <a:miter lim="800000"/>
                <a:headEnd/>
                <a:tailEnd/>
              </a:ln>
            </p:spPr>
          </p:pic>
          <p:sp>
            <p:nvSpPr>
              <p:cNvPr id="35" name="Arc 34">
                <a:extLst>
                  <a:ext uri="{FF2B5EF4-FFF2-40B4-BE49-F238E27FC236}">
                    <a16:creationId xmlns:a16="http://schemas.microsoft.com/office/drawing/2014/main" id="{D01F4BB5-1514-4469-ADB3-2F56E6A4C823}"/>
                  </a:ext>
                </a:extLst>
              </p:cNvPr>
              <p:cNvSpPr/>
              <p:nvPr/>
            </p:nvSpPr>
            <p:spPr bwMode="auto">
              <a:xfrm rot="12896089">
                <a:off x="8491423" y="2904489"/>
                <a:ext cx="363137" cy="667430"/>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sz="1600">
                  <a:latin typeface="+mj-lt"/>
                </a:endParaRPr>
              </a:p>
            </p:txBody>
          </p:sp>
          <p:sp>
            <p:nvSpPr>
              <p:cNvPr id="36" name="Arc 35">
                <a:extLst>
                  <a:ext uri="{FF2B5EF4-FFF2-40B4-BE49-F238E27FC236}">
                    <a16:creationId xmlns:a16="http://schemas.microsoft.com/office/drawing/2014/main" id="{B91ACF02-76F4-4134-8EA7-9D977A0CDE1B}"/>
                  </a:ext>
                </a:extLst>
              </p:cNvPr>
              <p:cNvSpPr/>
              <p:nvPr/>
            </p:nvSpPr>
            <p:spPr bwMode="auto">
              <a:xfrm rot="12896089">
                <a:off x="8215492" y="2975077"/>
                <a:ext cx="363137" cy="667430"/>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sz="1600">
                  <a:latin typeface="+mj-lt"/>
                </a:endParaRPr>
              </a:p>
            </p:txBody>
          </p:sp>
          <p:sp>
            <p:nvSpPr>
              <p:cNvPr id="44" name="Arc 43">
                <a:extLst>
                  <a:ext uri="{FF2B5EF4-FFF2-40B4-BE49-F238E27FC236}">
                    <a16:creationId xmlns:a16="http://schemas.microsoft.com/office/drawing/2014/main" id="{F7B951E4-D636-4DB2-8758-CB178086EE0F}"/>
                  </a:ext>
                </a:extLst>
              </p:cNvPr>
              <p:cNvSpPr/>
              <p:nvPr/>
            </p:nvSpPr>
            <p:spPr bwMode="auto">
              <a:xfrm rot="12896089">
                <a:off x="8372708" y="2949407"/>
                <a:ext cx="363137" cy="667430"/>
              </a:xfrm>
              <a:prstGeom prst="arc">
                <a:avLst/>
              </a:prstGeom>
              <a:noFill/>
              <a:ln w="28575" cap="flat" cmpd="sng" algn="ctr">
                <a:solidFill>
                  <a:srgbClr val="00B0F0"/>
                </a:solidFill>
                <a:prstDash val="solid"/>
                <a:round/>
                <a:headEnd type="none" w="med" len="med"/>
                <a:tailEnd type="none" w="med" len="med"/>
              </a:ln>
              <a:effectLst/>
            </p:spPr>
            <p:txBody>
              <a:bodyPr vert="horz" wrap="none" lIns="90487" tIns="44450" rIns="90487" bIns="44450" numCol="1" rtlCol="0" anchor="t" anchorCtr="0" compatLnSpc="1">
                <a:prstTxWarp prst="textNoShape">
                  <a:avLst/>
                </a:prstTxWarp>
                <a:spAutoFit/>
              </a:bodyPr>
              <a:lstStyle/>
              <a:p>
                <a:pPr algn="l" eaLnBrk="0" hangingPunct="0">
                  <a:spcBef>
                    <a:spcPct val="0"/>
                  </a:spcBef>
                </a:pPr>
                <a:endParaRPr lang="en-US" sz="1600">
                  <a:latin typeface="+mj-lt"/>
                </a:endParaRPr>
              </a:p>
            </p:txBody>
          </p:sp>
        </p:grpSp>
        <p:pic>
          <p:nvPicPr>
            <p:cNvPr id="4" name="Online Media 3" title="Seeing with your tongue">
              <a:hlinkClick r:id="" action="ppaction://media"/>
              <a:extLst>
                <a:ext uri="{FF2B5EF4-FFF2-40B4-BE49-F238E27FC236}">
                  <a16:creationId xmlns:a16="http://schemas.microsoft.com/office/drawing/2014/main" id="{24394B02-8668-49AC-8F7C-6E98A538177C}"/>
                </a:ext>
              </a:extLst>
            </p:cNvPr>
            <p:cNvPicPr>
              <a:picLocks noRot="1" noChangeAspect="1"/>
            </p:cNvPicPr>
            <p:nvPr>
              <a:videoFile r:link="rId1"/>
            </p:nvPr>
          </p:nvPicPr>
          <p:blipFill>
            <a:blip r:embed="rId7"/>
            <a:stretch>
              <a:fillRect/>
            </a:stretch>
          </p:blipFill>
          <p:spPr>
            <a:xfrm>
              <a:off x="1199638" y="4354411"/>
              <a:ext cx="2691674" cy="1520796"/>
            </a:xfrm>
            <a:prstGeom prst="rect">
              <a:avLst/>
            </a:prstGeom>
          </p:spPr>
        </p:pic>
        <p:sp>
          <p:nvSpPr>
            <p:cNvPr id="25" name="TextBox 24">
              <a:extLst>
                <a:ext uri="{FF2B5EF4-FFF2-40B4-BE49-F238E27FC236}">
                  <a16:creationId xmlns:a16="http://schemas.microsoft.com/office/drawing/2014/main" id="{3DD5B898-DF93-4090-8CA9-C93DC888D9C7}"/>
                </a:ext>
              </a:extLst>
            </p:cNvPr>
            <p:cNvSpPr txBox="1"/>
            <p:nvPr/>
          </p:nvSpPr>
          <p:spPr>
            <a:xfrm>
              <a:off x="4759979" y="4558329"/>
              <a:ext cx="2979305" cy="415498"/>
            </a:xfrm>
            <a:prstGeom prst="rect">
              <a:avLst/>
            </a:prstGeom>
            <a:noFill/>
          </p:spPr>
          <p:txBody>
            <a:bodyPr wrap="square">
              <a:spAutoFit/>
            </a:bodyPr>
            <a:lstStyle/>
            <a:p>
              <a:r>
                <a:rPr lang="en-NZ" sz="1050" dirty="0">
                  <a:hlinkClick r:id="rId8"/>
                </a:rPr>
                <a:t>https://www.smithsonianmag.com/innovation/how-does-human-echolocation-work-180965063/</a:t>
              </a:r>
              <a:endParaRPr lang="en-NZ" sz="1050" dirty="0"/>
            </a:p>
          </p:txBody>
        </p:sp>
      </p:grpSp>
    </p:spTree>
    <p:extLst>
      <p:ext uri="{BB962C8B-B14F-4D97-AF65-F5344CB8AC3E}">
        <p14:creationId xmlns:p14="http://schemas.microsoft.com/office/powerpoint/2010/main" val="275542893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Neural Networks</a:t>
            </a:r>
            <a:br>
              <a:rPr lang="en-GB" dirty="0"/>
            </a:br>
            <a:r>
              <a:rPr lang="en-GB" dirty="0"/>
              <a:t>Model Representation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644273" y="1737360"/>
            <a:ext cx="10115203" cy="4989186"/>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sz="1600" dirty="0"/>
              <a:t>Neural networks were developed as a way to simulate networks of neurones</a:t>
            </a:r>
          </a:p>
          <a:p>
            <a:pPr marL="285750" indent="-285750">
              <a:lnSpc>
                <a:spcPct val="150000"/>
              </a:lnSpc>
              <a:buFont typeface="Arial" panose="020B0604020202020204" pitchFamily="34" charset="0"/>
              <a:buChar char="•"/>
            </a:pPr>
            <a:r>
              <a:rPr lang="en-GB" sz="1600" dirty="0"/>
              <a:t>What does a neurone look like?</a:t>
            </a:r>
          </a:p>
          <a:p>
            <a:pPr marL="285750" indent="-285750">
              <a:lnSpc>
                <a:spcPct val="150000"/>
              </a:lnSpc>
              <a:buFont typeface="Arial" panose="020B0604020202020204" pitchFamily="34" charset="0"/>
              <a:buChar char="•"/>
            </a:pPr>
            <a:r>
              <a:rPr lang="en-GB" sz="1600" dirty="0"/>
              <a:t>Three things to notice</a:t>
            </a:r>
          </a:p>
          <a:p>
            <a:pPr marL="742950" lvl="1" indent="-285750">
              <a:lnSpc>
                <a:spcPct val="150000"/>
              </a:lnSpc>
              <a:buFont typeface="Arial" panose="020B0604020202020204" pitchFamily="34" charset="0"/>
              <a:buChar char="•"/>
            </a:pPr>
            <a:r>
              <a:rPr lang="en-GB" sz="1600" dirty="0"/>
              <a:t>Cell body</a:t>
            </a:r>
          </a:p>
          <a:p>
            <a:pPr marL="742950" lvl="1" indent="-285750">
              <a:lnSpc>
                <a:spcPct val="150000"/>
              </a:lnSpc>
              <a:buFont typeface="Arial" panose="020B0604020202020204" pitchFamily="34" charset="0"/>
              <a:buChar char="•"/>
            </a:pPr>
            <a:r>
              <a:rPr lang="en-GB" sz="1600" dirty="0"/>
              <a:t>Number of input wires (dendrites)</a:t>
            </a:r>
          </a:p>
          <a:p>
            <a:pPr marL="742950" lvl="1" indent="-285750">
              <a:lnSpc>
                <a:spcPct val="150000"/>
              </a:lnSpc>
              <a:buFont typeface="Arial" panose="020B0604020202020204" pitchFamily="34" charset="0"/>
              <a:buChar char="•"/>
            </a:pPr>
            <a:r>
              <a:rPr lang="en-GB" sz="1600" dirty="0"/>
              <a:t>Output wire (axon)</a:t>
            </a:r>
          </a:p>
          <a:p>
            <a:pPr marL="285750" indent="-285750">
              <a:lnSpc>
                <a:spcPct val="150000"/>
              </a:lnSpc>
              <a:buFont typeface="Arial" panose="020B0604020202020204" pitchFamily="34" charset="0"/>
              <a:buChar char="•"/>
            </a:pPr>
            <a:r>
              <a:rPr lang="en-GB" sz="1600" dirty="0"/>
              <a:t>Simple level</a:t>
            </a:r>
          </a:p>
          <a:p>
            <a:pPr marL="742950" lvl="1" indent="-285750">
              <a:lnSpc>
                <a:spcPct val="150000"/>
              </a:lnSpc>
              <a:buFont typeface="Arial" panose="020B0604020202020204" pitchFamily="34" charset="0"/>
              <a:buChar char="•"/>
            </a:pPr>
            <a:r>
              <a:rPr lang="en-GB" sz="1600" dirty="0"/>
              <a:t>Neurone gets one or more inputs through dendrites</a:t>
            </a:r>
          </a:p>
          <a:p>
            <a:pPr marL="742950" lvl="1" indent="-285750">
              <a:lnSpc>
                <a:spcPct val="150000"/>
              </a:lnSpc>
              <a:buFont typeface="Arial" panose="020B0604020202020204" pitchFamily="34" charset="0"/>
              <a:buChar char="•"/>
            </a:pPr>
            <a:r>
              <a:rPr lang="en-GB" sz="1600" dirty="0"/>
              <a:t>Does processing</a:t>
            </a:r>
          </a:p>
          <a:p>
            <a:pPr marL="742950" lvl="1" indent="-285750">
              <a:lnSpc>
                <a:spcPct val="150000"/>
              </a:lnSpc>
              <a:buFont typeface="Arial" panose="020B0604020202020204" pitchFamily="34" charset="0"/>
              <a:buChar char="•"/>
            </a:pPr>
            <a:r>
              <a:rPr lang="en-GB" sz="1600" dirty="0"/>
              <a:t>Sends output down to axon</a:t>
            </a:r>
          </a:p>
          <a:p>
            <a:pPr marL="285750" indent="-285750">
              <a:lnSpc>
                <a:spcPct val="150000"/>
              </a:lnSpc>
              <a:buFont typeface="Arial" panose="020B0604020202020204" pitchFamily="34" charset="0"/>
              <a:buChar char="•"/>
            </a:pPr>
            <a:r>
              <a:rPr lang="en-GB" sz="1600" dirty="0"/>
              <a:t>Neurons communicate through electric spikes</a:t>
            </a:r>
          </a:p>
          <a:p>
            <a:pPr marL="285750" indent="-285750">
              <a:lnSpc>
                <a:spcPct val="150000"/>
              </a:lnSpc>
              <a:buFont typeface="Arial" panose="020B0604020202020204" pitchFamily="34" charset="0"/>
              <a:buChar char="•"/>
            </a:pPr>
            <a:r>
              <a:rPr lang="en-GB" sz="1600" dirty="0"/>
              <a:t>Pulse of electricity via axon to another neurone</a:t>
            </a:r>
          </a:p>
          <a:p>
            <a:pPr marL="285750" indent="-285750">
              <a:lnSpc>
                <a:spcPct val="150000"/>
              </a:lnSpc>
              <a:buFont typeface="Arial" panose="020B0604020202020204" pitchFamily="34" charset="0"/>
              <a:buChar char="•"/>
            </a:pPr>
            <a:endParaRPr lang="en-GB" sz="1600" dirty="0"/>
          </a:p>
        </p:txBody>
      </p:sp>
      <p:pic>
        <p:nvPicPr>
          <p:cNvPr id="1026" name="Picture 2" descr="Myelin - Wikipedia">
            <a:extLst>
              <a:ext uri="{FF2B5EF4-FFF2-40B4-BE49-F238E27FC236}">
                <a16:creationId xmlns:a16="http://schemas.microsoft.com/office/drawing/2014/main" id="{D3826C11-143D-48B3-A24B-CFCE6466D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817" y="2549715"/>
            <a:ext cx="6264897" cy="336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8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B0D4E28-A512-4544-B3A7-5231F391CFDD}"/>
              </a:ext>
            </a:extLst>
          </p:cNvPr>
          <p:cNvPicPr>
            <a:picLocks noChangeAspect="1"/>
          </p:cNvPicPr>
          <p:nvPr/>
        </p:nvPicPr>
        <p:blipFill>
          <a:blip r:embed="rId2"/>
          <a:stretch>
            <a:fillRect/>
          </a:stretch>
        </p:blipFill>
        <p:spPr>
          <a:xfrm>
            <a:off x="5447086" y="2561135"/>
            <a:ext cx="6290273" cy="2824106"/>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a:t>
            </a:fld>
            <a:endParaRPr lang="en-NZ"/>
          </a:p>
        </p:txBody>
      </p:sp>
      <p:sp>
        <p:nvSpPr>
          <p:cNvPr id="13" name="TextBox 12">
            <a:extLst>
              <a:ext uri="{FF2B5EF4-FFF2-40B4-BE49-F238E27FC236}">
                <a16:creationId xmlns:a16="http://schemas.microsoft.com/office/drawing/2014/main" id="{24956A80-EDAE-4166-B779-49CA8832B144}"/>
              </a:ext>
            </a:extLst>
          </p:cNvPr>
          <p:cNvSpPr txBox="1"/>
          <p:nvPr/>
        </p:nvSpPr>
        <p:spPr>
          <a:xfrm>
            <a:off x="1097279" y="1785177"/>
            <a:ext cx="4822803" cy="282410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b="1" dirty="0"/>
              <a:t>Types of Machine Learning</a:t>
            </a:r>
          </a:p>
          <a:p>
            <a:pPr marL="800100" lvl="1" indent="-342900">
              <a:lnSpc>
                <a:spcPct val="150000"/>
              </a:lnSpc>
              <a:buFont typeface="Arial" panose="020B0604020202020204" pitchFamily="34" charset="0"/>
              <a:buChar char="•"/>
            </a:pPr>
            <a:r>
              <a:rPr lang="en-GB" dirty="0"/>
              <a:t>Supervised Learning</a:t>
            </a:r>
          </a:p>
          <a:p>
            <a:pPr marL="1257300" lvl="2" indent="-342900">
              <a:lnSpc>
                <a:spcPct val="150000"/>
              </a:lnSpc>
              <a:buFont typeface="Arial" panose="020B0604020202020204" pitchFamily="34" charset="0"/>
              <a:buChar char="•"/>
            </a:pPr>
            <a:r>
              <a:rPr lang="en-GB" sz="1600" dirty="0"/>
              <a:t>Regression </a:t>
            </a:r>
            <a:r>
              <a:rPr lang="en-NZ" sz="1600" dirty="0"/>
              <a:t>(predicting values)</a:t>
            </a:r>
          </a:p>
          <a:p>
            <a:pPr marL="1257300" lvl="2" indent="-342900">
              <a:lnSpc>
                <a:spcPct val="150000"/>
              </a:lnSpc>
              <a:buFont typeface="Arial" panose="020B0604020202020204" pitchFamily="34" charset="0"/>
              <a:buChar char="•"/>
            </a:pPr>
            <a:r>
              <a:rPr lang="en-GB" sz="1600" dirty="0"/>
              <a:t>Classification </a:t>
            </a:r>
            <a:r>
              <a:rPr lang="en-NZ" sz="1600" dirty="0"/>
              <a:t>(predicting classes)</a:t>
            </a:r>
            <a:endParaRPr lang="en-GB" sz="1600" dirty="0"/>
          </a:p>
          <a:p>
            <a:pPr marL="800100" lvl="1" indent="-342900">
              <a:lnSpc>
                <a:spcPct val="150000"/>
              </a:lnSpc>
              <a:buFont typeface="Arial" panose="020B0604020202020204" pitchFamily="34" charset="0"/>
              <a:buChar char="•"/>
            </a:pPr>
            <a:r>
              <a:rPr lang="en-GB" dirty="0"/>
              <a:t>Unsupervised Learning</a:t>
            </a:r>
          </a:p>
          <a:p>
            <a:pPr marL="800100" lvl="1" indent="-342900">
              <a:lnSpc>
                <a:spcPct val="150000"/>
              </a:lnSpc>
              <a:buFont typeface="Arial" panose="020B0604020202020204" pitchFamily="34" charset="0"/>
              <a:buChar char="•"/>
            </a:pPr>
            <a:r>
              <a:rPr lang="en-GB" dirty="0"/>
              <a:t>Reinforcement Learning</a:t>
            </a:r>
          </a:p>
          <a:p>
            <a:pPr lvl="1">
              <a:lnSpc>
                <a:spcPct val="150000"/>
              </a:lnSpc>
            </a:pPr>
            <a:endParaRPr lang="en-GB" sz="1600" dirty="0"/>
          </a:p>
        </p:txBody>
      </p:sp>
    </p:spTree>
    <p:extLst>
      <p:ext uri="{BB962C8B-B14F-4D97-AF65-F5344CB8AC3E}">
        <p14:creationId xmlns:p14="http://schemas.microsoft.com/office/powerpoint/2010/main" val="316960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Neural Networks</a:t>
            </a:r>
            <a:br>
              <a:rPr lang="en-GB" dirty="0"/>
            </a:br>
            <a:r>
              <a:rPr lang="en-GB" dirty="0"/>
              <a:t>Neuron Model: Logistic Unit</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212686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In an artificial neural network, a neurone is a </a:t>
            </a:r>
            <a:r>
              <a:rPr lang="en-GB" b="1" dirty="0"/>
              <a:t>logistic unit (Perceptron)</a:t>
            </a:r>
          </a:p>
          <a:p>
            <a:pPr marL="742950" lvl="1" indent="-285750">
              <a:lnSpc>
                <a:spcPct val="150000"/>
              </a:lnSpc>
              <a:buFont typeface="Arial" panose="020B0604020202020204" pitchFamily="34" charset="0"/>
              <a:buChar char="•"/>
            </a:pPr>
            <a:r>
              <a:rPr lang="en-GB" dirty="0"/>
              <a:t>Feed input via input wires</a:t>
            </a:r>
          </a:p>
          <a:p>
            <a:pPr marL="742950" lvl="1" indent="-285750">
              <a:lnSpc>
                <a:spcPct val="150000"/>
              </a:lnSpc>
              <a:buFont typeface="Arial" panose="020B0604020202020204" pitchFamily="34" charset="0"/>
              <a:buChar char="•"/>
            </a:pPr>
            <a:r>
              <a:rPr lang="en-GB" b="1" dirty="0"/>
              <a:t>Logistic unit </a:t>
            </a:r>
            <a:r>
              <a:rPr lang="en-GB" dirty="0"/>
              <a:t>does computation</a:t>
            </a:r>
          </a:p>
          <a:p>
            <a:pPr marL="742950" lvl="1" indent="-285750">
              <a:lnSpc>
                <a:spcPct val="150000"/>
              </a:lnSpc>
              <a:buFont typeface="Arial" panose="020B0604020202020204" pitchFamily="34" charset="0"/>
              <a:buChar char="•"/>
            </a:pPr>
            <a:r>
              <a:rPr lang="en-GB" dirty="0"/>
              <a:t>Sends output down to output wires</a:t>
            </a:r>
          </a:p>
          <a:p>
            <a:pPr marL="285750" indent="-285750">
              <a:lnSpc>
                <a:spcPct val="150000"/>
              </a:lnSpc>
              <a:buFont typeface="Arial" panose="020B0604020202020204" pitchFamily="34" charset="0"/>
              <a:buChar char="•"/>
            </a:pPr>
            <a:r>
              <a:rPr lang="en-GB" dirty="0"/>
              <a:t>That logistic computation is just like our </a:t>
            </a:r>
            <a:r>
              <a:rPr lang="en-GB" b="1" dirty="0"/>
              <a:t>previous logistic regression </a:t>
            </a:r>
            <a:r>
              <a:rPr lang="en-GB" dirty="0"/>
              <a:t>hypothesis calculation</a:t>
            </a:r>
          </a:p>
        </p:txBody>
      </p:sp>
      <p:grpSp>
        <p:nvGrpSpPr>
          <p:cNvPr id="8" name="Group 7">
            <a:extLst>
              <a:ext uri="{FF2B5EF4-FFF2-40B4-BE49-F238E27FC236}">
                <a16:creationId xmlns:a16="http://schemas.microsoft.com/office/drawing/2014/main" id="{20BB5FF0-2B0D-4835-B9D5-04093BE407BD}"/>
              </a:ext>
            </a:extLst>
          </p:cNvPr>
          <p:cNvGrpSpPr/>
          <p:nvPr/>
        </p:nvGrpSpPr>
        <p:grpSpPr>
          <a:xfrm>
            <a:off x="1450416" y="4073827"/>
            <a:ext cx="3733800" cy="1880437"/>
            <a:chOff x="950169" y="3802506"/>
            <a:chExt cx="3733800" cy="1880437"/>
          </a:xfrm>
        </p:grpSpPr>
        <p:grpSp>
          <p:nvGrpSpPr>
            <p:cNvPr id="9" name="Group 8">
              <a:extLst>
                <a:ext uri="{FF2B5EF4-FFF2-40B4-BE49-F238E27FC236}">
                  <a16:creationId xmlns:a16="http://schemas.microsoft.com/office/drawing/2014/main" id="{6F93BD8B-E237-478C-B0F4-BAB683780AD3}"/>
                </a:ext>
              </a:extLst>
            </p:cNvPr>
            <p:cNvGrpSpPr/>
            <p:nvPr/>
          </p:nvGrpSpPr>
          <p:grpSpPr>
            <a:xfrm>
              <a:off x="950169" y="3802506"/>
              <a:ext cx="3733800" cy="1880437"/>
              <a:chOff x="867068" y="1227847"/>
              <a:chExt cx="5050946" cy="2543785"/>
            </a:xfrm>
          </p:grpSpPr>
          <p:sp>
            <p:nvSpPr>
              <p:cNvPr id="15" name="Oval 14">
                <a:extLst>
                  <a:ext uri="{FF2B5EF4-FFF2-40B4-BE49-F238E27FC236}">
                    <a16:creationId xmlns:a16="http://schemas.microsoft.com/office/drawing/2014/main" id="{6639C23D-3007-4A55-9C1D-AC537B494210}"/>
                  </a:ext>
                </a:extLst>
              </p:cNvPr>
              <p:cNvSpPr/>
              <p:nvPr/>
            </p:nvSpPr>
            <p:spPr>
              <a:xfrm>
                <a:off x="867068" y="3065025"/>
                <a:ext cx="712906" cy="7066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D86E783-E55D-4A07-BD1D-2483A744EBA9}"/>
                  </a:ext>
                </a:extLst>
              </p:cNvPr>
              <p:cNvSpPr/>
              <p:nvPr/>
            </p:nvSpPr>
            <p:spPr>
              <a:xfrm>
                <a:off x="867068" y="2146436"/>
                <a:ext cx="712906" cy="7066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375FCE8-B856-4C00-BFD5-6728F95FB00A}"/>
                  </a:ext>
                </a:extLst>
              </p:cNvPr>
              <p:cNvSpPr/>
              <p:nvPr/>
            </p:nvSpPr>
            <p:spPr>
              <a:xfrm>
                <a:off x="867068" y="1227847"/>
                <a:ext cx="712906" cy="7066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D9FA967-1238-405A-9157-9C1AA41A14EF}"/>
                  </a:ext>
                </a:extLst>
              </p:cNvPr>
              <p:cNvCxnSpPr>
                <a:stCxn id="22" idx="6"/>
              </p:cNvCxnSpPr>
              <p:nvPr/>
            </p:nvCxnSpPr>
            <p:spPr>
              <a:xfrm>
                <a:off x="3808718" y="2488798"/>
                <a:ext cx="712906" cy="147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96854F-392E-4DAD-9B6D-5E87B1DB457F}"/>
                  </a:ext>
                </a:extLst>
              </p:cNvPr>
              <p:cNvCxnSpPr>
                <a:stCxn id="17" idx="6"/>
                <a:endCxn id="22" idx="2"/>
              </p:cNvCxnSpPr>
              <p:nvPr/>
            </p:nvCxnSpPr>
            <p:spPr>
              <a:xfrm>
                <a:off x="1579974" y="1581151"/>
                <a:ext cx="1515838" cy="9076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5B2427B-7A64-4984-856E-67510C3F6EA0}"/>
                  </a:ext>
                </a:extLst>
              </p:cNvPr>
              <p:cNvCxnSpPr>
                <a:endCxn id="22" idx="2"/>
              </p:cNvCxnSpPr>
              <p:nvPr/>
            </p:nvCxnSpPr>
            <p:spPr>
              <a:xfrm flipV="1">
                <a:off x="1579974" y="2488796"/>
                <a:ext cx="1515838" cy="109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45CC4AE-7001-4A9E-A33A-1D3773B8DB5D}"/>
                  </a:ext>
                </a:extLst>
              </p:cNvPr>
              <p:cNvCxnSpPr>
                <a:stCxn id="15" idx="6"/>
                <a:endCxn id="22" idx="2"/>
              </p:cNvCxnSpPr>
              <p:nvPr/>
            </p:nvCxnSpPr>
            <p:spPr>
              <a:xfrm flipV="1">
                <a:off x="1579974" y="2488796"/>
                <a:ext cx="1515838" cy="92953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38CCDEC-42E9-4CDC-956C-C73074D19A04}"/>
                  </a:ext>
                </a:extLst>
              </p:cNvPr>
              <p:cNvSpPr/>
              <p:nvPr/>
            </p:nvSpPr>
            <p:spPr>
              <a:xfrm>
                <a:off x="3095812" y="2135492"/>
                <a:ext cx="712906" cy="70660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623E8BB-BB3A-4E0E-9DD7-6479BA7528B7}"/>
                  </a:ext>
                </a:extLst>
              </p:cNvPr>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4738600" y="2192053"/>
                <a:ext cx="1179414" cy="532127"/>
              </a:xfrm>
              <a:prstGeom prst="rect">
                <a:avLst/>
              </a:prstGeom>
            </p:spPr>
          </p:pic>
        </p:grpSp>
        <p:pic>
          <p:nvPicPr>
            <p:cNvPr id="11" name="Picture 10">
              <a:extLst>
                <a:ext uri="{FF2B5EF4-FFF2-40B4-BE49-F238E27FC236}">
                  <a16:creationId xmlns:a16="http://schemas.microsoft.com/office/drawing/2014/main" id="{3F7E7460-2267-494D-A2C1-4E955983D3D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83564" y="4007721"/>
              <a:ext cx="222885" cy="150495"/>
            </a:xfrm>
            <a:prstGeom prst="rect">
              <a:avLst/>
            </a:prstGeom>
          </p:spPr>
        </p:pic>
        <p:pic>
          <p:nvPicPr>
            <p:cNvPr id="13" name="Picture 12">
              <a:extLst>
                <a:ext uri="{FF2B5EF4-FFF2-40B4-BE49-F238E27FC236}">
                  <a16:creationId xmlns:a16="http://schemas.microsoft.com/office/drawing/2014/main" id="{DCA5BA79-69DC-48B4-AAD3-24635328772E}"/>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83907" y="4680821"/>
              <a:ext cx="228600" cy="150495"/>
            </a:xfrm>
            <a:prstGeom prst="rect">
              <a:avLst/>
            </a:prstGeom>
          </p:spPr>
        </p:pic>
        <p:pic>
          <p:nvPicPr>
            <p:cNvPr id="14" name="Picture 13">
              <a:extLst>
                <a:ext uri="{FF2B5EF4-FFF2-40B4-BE49-F238E27FC236}">
                  <a16:creationId xmlns:a16="http://schemas.microsoft.com/office/drawing/2014/main" id="{3EC4C537-FEFB-45D0-B474-E63B673AEFBE}"/>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083907" y="5362811"/>
              <a:ext cx="230505" cy="154305"/>
            </a:xfrm>
            <a:prstGeom prst="rect">
              <a:avLst/>
            </a:prstGeom>
          </p:spPr>
        </p:pic>
      </p:grpSp>
      <p:pic>
        <p:nvPicPr>
          <p:cNvPr id="24" name="Picture 23">
            <a:extLst>
              <a:ext uri="{FF2B5EF4-FFF2-40B4-BE49-F238E27FC236}">
                <a16:creationId xmlns:a16="http://schemas.microsoft.com/office/drawing/2014/main" id="{FA3B08CC-5118-423F-B749-5EA7F84E6ACE}"/>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578770" y="5249006"/>
            <a:ext cx="1907251" cy="508006"/>
          </a:xfrm>
          <a:prstGeom prst="rect">
            <a:avLst/>
          </a:prstGeom>
        </p:spPr>
      </p:pic>
      <p:pic>
        <p:nvPicPr>
          <p:cNvPr id="25" name="Picture 24">
            <a:extLst>
              <a:ext uri="{FF2B5EF4-FFF2-40B4-BE49-F238E27FC236}">
                <a16:creationId xmlns:a16="http://schemas.microsoft.com/office/drawing/2014/main" id="{A27094A8-E5BC-4F69-A583-04AB901BE897}"/>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8551043" y="4256398"/>
            <a:ext cx="1200727" cy="1473200"/>
          </a:xfrm>
          <a:prstGeom prst="rect">
            <a:avLst/>
          </a:prstGeom>
        </p:spPr>
      </p:pic>
      <p:pic>
        <p:nvPicPr>
          <p:cNvPr id="26" name="Picture 25">
            <a:extLst>
              <a:ext uri="{FF2B5EF4-FFF2-40B4-BE49-F238E27FC236}">
                <a16:creationId xmlns:a16="http://schemas.microsoft.com/office/drawing/2014/main" id="{1689C421-DE1F-4725-996F-5477C4540524}"/>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9977532" y="4272045"/>
            <a:ext cx="1143000" cy="1473200"/>
          </a:xfrm>
          <a:prstGeom prst="rect">
            <a:avLst/>
          </a:prstGeom>
        </p:spPr>
      </p:pic>
      <p:sp>
        <p:nvSpPr>
          <p:cNvPr id="27" name="TextBox 26">
            <a:extLst>
              <a:ext uri="{FF2B5EF4-FFF2-40B4-BE49-F238E27FC236}">
                <a16:creationId xmlns:a16="http://schemas.microsoft.com/office/drawing/2014/main" id="{A30B69AF-D0DF-4EB3-871B-FCE4012F52A5}"/>
              </a:ext>
            </a:extLst>
          </p:cNvPr>
          <p:cNvSpPr txBox="1"/>
          <p:nvPr/>
        </p:nvSpPr>
        <p:spPr>
          <a:xfrm>
            <a:off x="4655266" y="5880946"/>
            <a:ext cx="3901751" cy="369332"/>
          </a:xfrm>
          <a:prstGeom prst="rect">
            <a:avLst/>
          </a:prstGeom>
          <a:noFill/>
        </p:spPr>
        <p:txBody>
          <a:bodyPr wrap="square" rtlCol="0">
            <a:spAutoFit/>
          </a:bodyPr>
          <a:lstStyle/>
          <a:p>
            <a:r>
              <a:rPr lang="en-US" dirty="0">
                <a:latin typeface="+mn-lt"/>
              </a:rPr>
              <a:t>Sigmoid (logistic) activation function</a:t>
            </a:r>
          </a:p>
        </p:txBody>
      </p:sp>
      <p:pic>
        <p:nvPicPr>
          <p:cNvPr id="6146" name="Picture 2" descr="Sigmoid Function Explained in Less than 5 Minutes | by Gabriel Mayers |  Medium">
            <a:extLst>
              <a:ext uri="{FF2B5EF4-FFF2-40B4-BE49-F238E27FC236}">
                <a16:creationId xmlns:a16="http://schemas.microsoft.com/office/drawing/2014/main" id="{4C8FBB4C-E156-B5F6-3F2B-BD08552E873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34294" y="2124836"/>
            <a:ext cx="3132327" cy="13586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0D86A83-31D3-13C7-38DF-6A620DC6D7C7}"/>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rightnessContrast contrast="-40000"/>
                    </a14:imgEffect>
                  </a14:imgLayer>
                </a14:imgProps>
              </a:ext>
              <a:ext uri="{28A0092B-C50C-407E-A947-70E740481C1C}">
                <a14:useLocalDpi xmlns:a14="http://schemas.microsoft.com/office/drawing/2010/main" val="0"/>
              </a:ext>
            </a:extLst>
          </a:blip>
          <a:srcRect l="15195" t="55040" r="21947" b="9267"/>
          <a:stretch/>
        </p:blipFill>
        <p:spPr bwMode="auto">
          <a:xfrm>
            <a:off x="5482783" y="4671953"/>
            <a:ext cx="2048163" cy="52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96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Neural Networks</a:t>
            </a:r>
            <a:br>
              <a:rPr lang="en-GB" dirty="0"/>
            </a:br>
            <a:r>
              <a:rPr lang="en-GB" dirty="0"/>
              <a:t>Neuron Model: Logistic Unit</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21</a:t>
            </a:fld>
            <a:endParaRPr lang="en-NZ"/>
          </a:p>
        </p:txBody>
      </p:sp>
      <p:sp>
        <p:nvSpPr>
          <p:cNvPr id="28" name="TextBox 27">
            <a:extLst>
              <a:ext uri="{FF2B5EF4-FFF2-40B4-BE49-F238E27FC236}">
                <a16:creationId xmlns:a16="http://schemas.microsoft.com/office/drawing/2014/main" id="{12D065B7-8444-4802-88CF-8A5879CFF1C3}"/>
              </a:ext>
            </a:extLst>
          </p:cNvPr>
          <p:cNvSpPr txBox="1"/>
          <p:nvPr/>
        </p:nvSpPr>
        <p:spPr>
          <a:xfrm>
            <a:off x="1097280" y="1737360"/>
            <a:ext cx="100584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Scikit-Learn provides a Logistic Unit class that implements a single Unit network. It can be used pretty much as you would expect—for example, on the iris dataset</a:t>
            </a:r>
          </a:p>
          <a:p>
            <a:pPr marL="342900" indent="-342900">
              <a:lnSpc>
                <a:spcPct val="150000"/>
              </a:lnSpc>
              <a:buFont typeface="Arial" panose="020B0604020202020204" pitchFamily="34" charset="0"/>
              <a:buChar char="•"/>
            </a:pPr>
            <a:r>
              <a:rPr lang="en-GB" dirty="0"/>
              <a:t>Contrary to Logistic Regression classifiers, Logistic Units do not output a class probability; rather, they make predictions based on a hard threshold. This is one reason to prefer Logistic Regression over Logistic Units.</a:t>
            </a:r>
          </a:p>
        </p:txBody>
      </p:sp>
      <p:sp>
        <p:nvSpPr>
          <p:cNvPr id="29" name="TextBox 28">
            <a:extLst>
              <a:ext uri="{FF2B5EF4-FFF2-40B4-BE49-F238E27FC236}">
                <a16:creationId xmlns:a16="http://schemas.microsoft.com/office/drawing/2014/main" id="{08CB8ED7-EE0D-42C5-B733-EAC9F208ADDE}"/>
              </a:ext>
            </a:extLst>
          </p:cNvPr>
          <p:cNvSpPr txBox="1"/>
          <p:nvPr/>
        </p:nvSpPr>
        <p:spPr>
          <a:xfrm>
            <a:off x="6379294" y="3678696"/>
            <a:ext cx="5232633" cy="2308324"/>
          </a:xfrm>
          <a:prstGeom prst="rect">
            <a:avLst/>
          </a:prstGeom>
          <a:noFill/>
        </p:spPr>
        <p:txBody>
          <a:bodyPr wrap="square">
            <a:spAutoFit/>
          </a:bodyPr>
          <a:lstStyle/>
          <a:p>
            <a:r>
              <a:rPr lang="en-NZ" sz="1200" dirty="0"/>
              <a:t>import </a:t>
            </a:r>
            <a:r>
              <a:rPr lang="en-NZ" sz="1200" dirty="0" err="1"/>
              <a:t>numpy</a:t>
            </a:r>
            <a:r>
              <a:rPr lang="en-NZ" sz="1200" dirty="0"/>
              <a:t> as np</a:t>
            </a:r>
          </a:p>
          <a:p>
            <a:r>
              <a:rPr lang="en-NZ" sz="1200" dirty="0"/>
              <a:t>from </a:t>
            </a:r>
            <a:r>
              <a:rPr lang="en-NZ" sz="1200" dirty="0" err="1"/>
              <a:t>sklearn.datasets</a:t>
            </a:r>
            <a:r>
              <a:rPr lang="en-NZ" sz="1200" dirty="0"/>
              <a:t> import </a:t>
            </a:r>
            <a:r>
              <a:rPr lang="en-NZ" sz="1200" dirty="0" err="1"/>
              <a:t>load_iris</a:t>
            </a:r>
            <a:endParaRPr lang="en-NZ" sz="1200" dirty="0"/>
          </a:p>
          <a:p>
            <a:r>
              <a:rPr lang="en-NZ" sz="1200" dirty="0"/>
              <a:t>from </a:t>
            </a:r>
            <a:r>
              <a:rPr lang="en-NZ" sz="1200" dirty="0" err="1"/>
              <a:t>sklearn.linear_model</a:t>
            </a:r>
            <a:r>
              <a:rPr lang="en-NZ" sz="1200" dirty="0"/>
              <a:t> import Perceptron</a:t>
            </a:r>
          </a:p>
          <a:p>
            <a:endParaRPr lang="en-NZ" sz="1200" dirty="0"/>
          </a:p>
          <a:p>
            <a:r>
              <a:rPr lang="en-NZ" sz="1200" dirty="0"/>
              <a:t>iris = </a:t>
            </a:r>
            <a:r>
              <a:rPr lang="en-NZ" sz="1200" dirty="0" err="1"/>
              <a:t>load_iris</a:t>
            </a:r>
            <a:r>
              <a:rPr lang="en-NZ" sz="1200" dirty="0"/>
              <a:t>()</a:t>
            </a:r>
          </a:p>
          <a:p>
            <a:r>
              <a:rPr lang="en-NZ" sz="1200" dirty="0"/>
              <a:t>X = </a:t>
            </a:r>
            <a:r>
              <a:rPr lang="en-NZ" sz="1200" dirty="0" err="1"/>
              <a:t>iris.data</a:t>
            </a:r>
            <a:r>
              <a:rPr lang="en-NZ" sz="1200" dirty="0"/>
              <a:t>[:, (2, 3)]  # petal length, petal width</a:t>
            </a:r>
          </a:p>
          <a:p>
            <a:r>
              <a:rPr lang="en-NZ" sz="1200" dirty="0"/>
              <a:t>y = (</a:t>
            </a:r>
            <a:r>
              <a:rPr lang="en-NZ" sz="1200" dirty="0" err="1"/>
              <a:t>iris.target</a:t>
            </a:r>
            <a:r>
              <a:rPr lang="en-NZ" sz="1200" dirty="0"/>
              <a:t> == 0).</a:t>
            </a:r>
            <a:r>
              <a:rPr lang="en-NZ" sz="1200" dirty="0" err="1"/>
              <a:t>astype</a:t>
            </a:r>
            <a:r>
              <a:rPr lang="en-NZ" sz="1200" dirty="0"/>
              <a:t>(int)</a:t>
            </a:r>
          </a:p>
          <a:p>
            <a:endParaRPr lang="en-NZ" sz="1200" dirty="0"/>
          </a:p>
          <a:p>
            <a:r>
              <a:rPr lang="en-NZ" sz="1200" dirty="0" err="1"/>
              <a:t>per_clf</a:t>
            </a:r>
            <a:r>
              <a:rPr lang="en-NZ" sz="1200" dirty="0"/>
              <a:t> = Perceptron(</a:t>
            </a:r>
            <a:r>
              <a:rPr lang="en-NZ" sz="1200" dirty="0" err="1"/>
              <a:t>max_iter</a:t>
            </a:r>
            <a:r>
              <a:rPr lang="en-NZ" sz="1200" dirty="0"/>
              <a:t>=1000, </a:t>
            </a:r>
            <a:r>
              <a:rPr lang="en-NZ" sz="1200" dirty="0" err="1"/>
              <a:t>tol</a:t>
            </a:r>
            <a:r>
              <a:rPr lang="en-NZ" sz="1200" dirty="0"/>
              <a:t>=1e-3, </a:t>
            </a:r>
            <a:r>
              <a:rPr lang="en-NZ" sz="1200" dirty="0" err="1"/>
              <a:t>random_state</a:t>
            </a:r>
            <a:r>
              <a:rPr lang="en-NZ" sz="1200" dirty="0"/>
              <a:t>=42)</a:t>
            </a:r>
          </a:p>
          <a:p>
            <a:r>
              <a:rPr lang="en-NZ" sz="1200" dirty="0" err="1"/>
              <a:t>per_clf.fit</a:t>
            </a:r>
            <a:r>
              <a:rPr lang="en-NZ" sz="1200" dirty="0"/>
              <a:t>(X, y)</a:t>
            </a:r>
          </a:p>
          <a:p>
            <a:endParaRPr lang="en-NZ" sz="1200" dirty="0"/>
          </a:p>
          <a:p>
            <a:r>
              <a:rPr lang="en-NZ" sz="1200" dirty="0" err="1"/>
              <a:t>y_pred</a:t>
            </a:r>
            <a:r>
              <a:rPr lang="en-NZ" sz="1200" dirty="0"/>
              <a:t> = </a:t>
            </a:r>
            <a:r>
              <a:rPr lang="en-NZ" sz="1200" dirty="0" err="1"/>
              <a:t>per_clf.predict</a:t>
            </a:r>
            <a:r>
              <a:rPr lang="en-NZ" sz="1200" dirty="0"/>
              <a:t>([[2, 0.5]])</a:t>
            </a:r>
          </a:p>
        </p:txBody>
      </p:sp>
      <p:pic>
        <p:nvPicPr>
          <p:cNvPr id="30" name="Picture 29" descr="Chart, scatter chart&#10;&#10;Description automatically generated">
            <a:extLst>
              <a:ext uri="{FF2B5EF4-FFF2-40B4-BE49-F238E27FC236}">
                <a16:creationId xmlns:a16="http://schemas.microsoft.com/office/drawing/2014/main" id="{90743F13-A460-44E3-BC9E-6F74919C3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634" y="3886864"/>
            <a:ext cx="4991806" cy="1996722"/>
          </a:xfrm>
          <a:prstGeom prst="rect">
            <a:avLst/>
          </a:prstGeom>
        </p:spPr>
      </p:pic>
    </p:spTree>
    <p:extLst>
      <p:ext uri="{BB962C8B-B14F-4D97-AF65-F5344CB8AC3E}">
        <p14:creationId xmlns:p14="http://schemas.microsoft.com/office/powerpoint/2010/main" val="6941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sz="3600" dirty="0"/>
              <a:t>Neural Networks</a:t>
            </a:r>
            <a:br>
              <a:rPr lang="en-GB" dirty="0"/>
            </a:br>
            <a:r>
              <a:rPr lang="en-GB" dirty="0"/>
              <a:t>Neuron Model: Logistic Unit</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212686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The previous diagram represents a single neurone</a:t>
            </a:r>
          </a:p>
          <a:p>
            <a:pPr marL="285750" indent="-285750">
              <a:lnSpc>
                <a:spcPct val="150000"/>
              </a:lnSpc>
              <a:buFont typeface="Arial" panose="020B0604020202020204" pitchFamily="34" charset="0"/>
              <a:buChar char="•"/>
            </a:pPr>
            <a:r>
              <a:rPr lang="en-GB" dirty="0"/>
              <a:t>Now we have a group of neurones strung together</a:t>
            </a:r>
          </a:p>
          <a:p>
            <a:pPr marL="285750" indent="-285750">
              <a:lnSpc>
                <a:spcPct val="150000"/>
              </a:lnSpc>
              <a:buFont typeface="Arial" panose="020B0604020202020204" pitchFamily="34" charset="0"/>
              <a:buChar char="•"/>
            </a:pPr>
            <a:r>
              <a:rPr lang="en-GB" dirty="0"/>
              <a:t>When all the neurons in a layer are connected to every neuron in the previous layer (i.e., its input neurons), the layer is called a </a:t>
            </a:r>
            <a:r>
              <a:rPr lang="en-GB" b="1" i="1" dirty="0"/>
              <a:t>fully connected layer</a:t>
            </a:r>
            <a:r>
              <a:rPr lang="en-GB" dirty="0"/>
              <a:t>, or a </a:t>
            </a:r>
            <a:r>
              <a:rPr lang="en-GB" b="1" i="1" dirty="0"/>
              <a:t>dense layer</a:t>
            </a:r>
            <a:r>
              <a:rPr lang="en-GB" dirty="0"/>
              <a:t>.</a:t>
            </a:r>
          </a:p>
          <a:p>
            <a:pPr marL="285750" indent="-285750">
              <a:lnSpc>
                <a:spcPct val="150000"/>
              </a:lnSpc>
              <a:buFont typeface="Arial" panose="020B0604020202020204" pitchFamily="34" charset="0"/>
              <a:buChar char="•"/>
            </a:pPr>
            <a:endParaRPr lang="en-GB" dirty="0"/>
          </a:p>
        </p:txBody>
      </p:sp>
      <p:pic>
        <p:nvPicPr>
          <p:cNvPr id="28" name="Picture 27">
            <a:extLst>
              <a:ext uri="{FF2B5EF4-FFF2-40B4-BE49-F238E27FC236}">
                <a16:creationId xmlns:a16="http://schemas.microsoft.com/office/drawing/2014/main" id="{D5E1E2B7-EA89-415C-8EE2-81A9A3A78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547" y="3852196"/>
            <a:ext cx="4600493" cy="2223826"/>
          </a:xfrm>
          <a:prstGeom prst="rect">
            <a:avLst/>
          </a:prstGeom>
        </p:spPr>
      </p:pic>
    </p:spTree>
    <p:extLst>
      <p:ext uri="{BB962C8B-B14F-4D97-AF65-F5344CB8AC3E}">
        <p14:creationId xmlns:p14="http://schemas.microsoft.com/office/powerpoint/2010/main" val="405080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8ADDF6-DE9D-424E-B8DC-A9CA45D03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991" y="2775857"/>
            <a:ext cx="4151999" cy="2007029"/>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dirty="0"/>
              <a:t>Neural Networks</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550524" y="1737360"/>
            <a:ext cx="10115203" cy="4204356"/>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Here, input is x</a:t>
            </a:r>
            <a:r>
              <a:rPr lang="en-NZ" baseline="-25000" dirty="0"/>
              <a:t>1</a:t>
            </a:r>
            <a:r>
              <a:rPr lang="en-NZ" dirty="0"/>
              <a:t>, x</a:t>
            </a:r>
            <a:r>
              <a:rPr lang="en-NZ" baseline="-25000" dirty="0"/>
              <a:t>2</a:t>
            </a:r>
            <a:r>
              <a:rPr lang="en-NZ" baseline="30000" dirty="0"/>
              <a:t> </a:t>
            </a:r>
            <a:r>
              <a:rPr lang="en-NZ" dirty="0"/>
              <a:t>and x</a:t>
            </a:r>
            <a:r>
              <a:rPr lang="en-NZ" baseline="-25000" dirty="0"/>
              <a:t>3</a:t>
            </a:r>
          </a:p>
          <a:p>
            <a:pPr marL="742950" lvl="1" indent="-285750">
              <a:lnSpc>
                <a:spcPct val="150000"/>
              </a:lnSpc>
              <a:buFont typeface="Arial" panose="020B0604020202020204" pitchFamily="34" charset="0"/>
              <a:buChar char="•"/>
            </a:pPr>
            <a:r>
              <a:rPr lang="en-NZ" dirty="0"/>
              <a:t>We </a:t>
            </a:r>
            <a:r>
              <a:rPr lang="en-NZ" b="1" dirty="0"/>
              <a:t>can</a:t>
            </a:r>
            <a:r>
              <a:rPr lang="en-NZ" dirty="0"/>
              <a:t> also call input activation on the first layer: i.e. (a</a:t>
            </a:r>
            <a:r>
              <a:rPr lang="en-NZ" baseline="-25000" dirty="0"/>
              <a:t>1</a:t>
            </a:r>
            <a:r>
              <a:rPr lang="en-NZ" baseline="30000" dirty="0"/>
              <a:t>1</a:t>
            </a:r>
            <a:r>
              <a:rPr lang="en-NZ" dirty="0"/>
              <a:t>, a</a:t>
            </a:r>
            <a:r>
              <a:rPr lang="en-NZ" baseline="-25000" dirty="0"/>
              <a:t>2</a:t>
            </a:r>
            <a:r>
              <a:rPr lang="en-NZ" baseline="30000" dirty="0"/>
              <a:t>1 </a:t>
            </a:r>
            <a:r>
              <a:rPr lang="en-NZ" dirty="0"/>
              <a:t>and a</a:t>
            </a:r>
            <a:r>
              <a:rPr lang="en-NZ" baseline="-25000" dirty="0"/>
              <a:t>3</a:t>
            </a:r>
            <a:r>
              <a:rPr lang="en-NZ" baseline="30000" dirty="0"/>
              <a:t>1</a:t>
            </a:r>
            <a:r>
              <a:rPr lang="en-NZ" dirty="0"/>
              <a:t>)</a:t>
            </a:r>
          </a:p>
          <a:p>
            <a:pPr marL="742950" lvl="1" indent="-285750">
              <a:lnSpc>
                <a:spcPct val="150000"/>
              </a:lnSpc>
              <a:buFont typeface="Arial" panose="020B0604020202020204" pitchFamily="34" charset="0"/>
              <a:buChar char="•"/>
            </a:pPr>
            <a:r>
              <a:rPr lang="en-NZ" dirty="0"/>
              <a:t>Three neurones in layer 2 (a</a:t>
            </a:r>
            <a:r>
              <a:rPr lang="en-NZ" baseline="-25000" dirty="0"/>
              <a:t>1</a:t>
            </a:r>
            <a:r>
              <a:rPr lang="en-NZ" baseline="30000" dirty="0"/>
              <a:t>2</a:t>
            </a:r>
            <a:r>
              <a:rPr lang="en-NZ" dirty="0"/>
              <a:t>, a</a:t>
            </a:r>
            <a:r>
              <a:rPr lang="en-NZ" baseline="-25000" dirty="0"/>
              <a:t>2</a:t>
            </a:r>
            <a:r>
              <a:rPr lang="en-NZ" baseline="30000" dirty="0"/>
              <a:t>2 </a:t>
            </a:r>
            <a:r>
              <a:rPr lang="en-NZ" dirty="0"/>
              <a:t>and a</a:t>
            </a:r>
            <a:r>
              <a:rPr lang="en-NZ" baseline="-25000" dirty="0"/>
              <a:t>3</a:t>
            </a:r>
            <a:r>
              <a:rPr lang="en-NZ" baseline="30000" dirty="0"/>
              <a:t>2 </a:t>
            </a:r>
            <a:r>
              <a:rPr lang="en-NZ" dirty="0"/>
              <a:t>)</a:t>
            </a:r>
          </a:p>
          <a:p>
            <a:pPr marL="742950" lvl="1" indent="-285750">
              <a:lnSpc>
                <a:spcPct val="150000"/>
              </a:lnSpc>
              <a:buFont typeface="Arial" panose="020B0604020202020204" pitchFamily="34" charset="0"/>
              <a:buChar char="•"/>
            </a:pPr>
            <a:r>
              <a:rPr lang="en-NZ" dirty="0"/>
              <a:t>Final fourth neurone which produces the output</a:t>
            </a:r>
          </a:p>
          <a:p>
            <a:pPr marL="1200150" lvl="2" indent="-285750">
              <a:lnSpc>
                <a:spcPct val="150000"/>
              </a:lnSpc>
              <a:buFont typeface="Arial" panose="020B0604020202020204" pitchFamily="34" charset="0"/>
              <a:buChar char="•"/>
            </a:pPr>
            <a:r>
              <a:rPr lang="en-NZ" dirty="0"/>
              <a:t>Which again we </a:t>
            </a:r>
            <a:r>
              <a:rPr lang="en-NZ" b="1" dirty="0"/>
              <a:t>can</a:t>
            </a:r>
            <a:r>
              <a:rPr lang="en-NZ" dirty="0"/>
              <a:t> call it a</a:t>
            </a:r>
            <a:r>
              <a:rPr lang="en-NZ" baseline="-25000" dirty="0"/>
              <a:t>1</a:t>
            </a:r>
            <a:r>
              <a:rPr lang="en-NZ" baseline="30000" dirty="0"/>
              <a:t>3</a:t>
            </a:r>
          </a:p>
          <a:p>
            <a:pPr marL="285750" indent="-285750">
              <a:lnSpc>
                <a:spcPct val="150000"/>
              </a:lnSpc>
              <a:buFont typeface="Arial" panose="020B0604020202020204" pitchFamily="34" charset="0"/>
              <a:buChar char="•"/>
            </a:pPr>
            <a:r>
              <a:rPr lang="en-NZ" dirty="0"/>
              <a:t>First layer is the </a:t>
            </a:r>
            <a:r>
              <a:rPr lang="en-NZ" b="1" dirty="0"/>
              <a:t>input layer</a:t>
            </a:r>
          </a:p>
          <a:p>
            <a:pPr marL="285750" indent="-285750">
              <a:lnSpc>
                <a:spcPct val="150000"/>
              </a:lnSpc>
              <a:buFont typeface="Arial" panose="020B0604020202020204" pitchFamily="34" charset="0"/>
              <a:buChar char="•"/>
            </a:pPr>
            <a:r>
              <a:rPr lang="en-NZ" dirty="0"/>
              <a:t>Final layer is the </a:t>
            </a:r>
            <a:r>
              <a:rPr lang="en-NZ" b="1" dirty="0"/>
              <a:t>output layer</a:t>
            </a:r>
            <a:r>
              <a:rPr lang="en-NZ" dirty="0"/>
              <a:t> - produces value computed by a hypothesis</a:t>
            </a:r>
          </a:p>
          <a:p>
            <a:pPr marL="285750" indent="-285750">
              <a:lnSpc>
                <a:spcPct val="150000"/>
              </a:lnSpc>
              <a:buFont typeface="Arial" panose="020B0604020202020204" pitchFamily="34" charset="0"/>
              <a:buChar char="•"/>
            </a:pPr>
            <a:r>
              <a:rPr lang="en-NZ" dirty="0"/>
              <a:t>Middle layer(s) are called the </a:t>
            </a:r>
            <a:r>
              <a:rPr lang="en-NZ" b="1" dirty="0"/>
              <a:t>hidden layers</a:t>
            </a:r>
          </a:p>
          <a:p>
            <a:pPr marL="742950" lvl="1" indent="-285750">
              <a:lnSpc>
                <a:spcPct val="150000"/>
              </a:lnSpc>
              <a:buFont typeface="Arial" panose="020B0604020202020204" pitchFamily="34" charset="0"/>
              <a:buChar char="•"/>
            </a:pPr>
            <a:r>
              <a:rPr lang="en-NZ" dirty="0"/>
              <a:t>You don't observe the values processed in the hidden layer</a:t>
            </a:r>
          </a:p>
          <a:p>
            <a:pPr marL="742950" lvl="1" indent="-285750">
              <a:lnSpc>
                <a:spcPct val="150000"/>
              </a:lnSpc>
              <a:buFont typeface="Arial" panose="020B0604020202020204" pitchFamily="34" charset="0"/>
              <a:buChar char="•"/>
            </a:pPr>
            <a:r>
              <a:rPr lang="en-NZ" dirty="0"/>
              <a:t>Can have many hidden layers</a:t>
            </a:r>
          </a:p>
        </p:txBody>
      </p:sp>
    </p:spTree>
    <p:extLst>
      <p:ext uri="{BB962C8B-B14F-4D97-AF65-F5344CB8AC3E}">
        <p14:creationId xmlns:p14="http://schemas.microsoft.com/office/powerpoint/2010/main" val="292936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208334-ED92-45B5-B56A-41A6B436700A}"/>
              </a:ext>
            </a:extLst>
          </p:cNvPr>
          <p:cNvPicPr>
            <a:picLocks noChangeAspect="1"/>
          </p:cNvPicPr>
          <p:nvPr/>
        </p:nvPicPr>
        <p:blipFill rotWithShape="1">
          <a:blip r:embed="rId10">
            <a:extLst>
              <a:ext uri="{28A0092B-C50C-407E-A947-70E740481C1C}">
                <a14:useLocalDpi xmlns:a14="http://schemas.microsoft.com/office/drawing/2010/main" val="0"/>
              </a:ext>
            </a:extLst>
          </a:blip>
          <a:srcRect t="56391" r="957"/>
          <a:stretch/>
        </p:blipFill>
        <p:spPr>
          <a:xfrm>
            <a:off x="5952411" y="4345633"/>
            <a:ext cx="5859288" cy="1550015"/>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GB" dirty="0"/>
              <a:t>Computations</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68879" y="1737360"/>
            <a:ext cx="4883532" cy="3788858"/>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Here is an example with the associated calculations for the four nodes:</a:t>
            </a:r>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r>
              <a:rPr lang="en-NZ" dirty="0"/>
              <a:t>We have to calculate the activation for each node which depends on</a:t>
            </a:r>
          </a:p>
          <a:p>
            <a:pPr marL="742950" lvl="1" indent="-285750">
              <a:lnSpc>
                <a:spcPct val="150000"/>
              </a:lnSpc>
              <a:buFont typeface="Arial" panose="020B0604020202020204" pitchFamily="34" charset="0"/>
              <a:buChar char="•"/>
            </a:pPr>
            <a:r>
              <a:rPr lang="en-NZ" dirty="0"/>
              <a:t>The input(s) to the node</a:t>
            </a:r>
          </a:p>
          <a:p>
            <a:pPr marL="742950" lvl="1" indent="-285750">
              <a:lnSpc>
                <a:spcPct val="150000"/>
              </a:lnSpc>
              <a:buFont typeface="Arial" panose="020B0604020202020204" pitchFamily="34" charset="0"/>
              <a:buChar char="•"/>
            </a:pPr>
            <a:r>
              <a:rPr lang="en-NZ" dirty="0"/>
              <a:t>The parameter associated with that node (from the Ɵ vector associated with that layer)</a:t>
            </a:r>
          </a:p>
        </p:txBody>
      </p:sp>
      <p:grpSp>
        <p:nvGrpSpPr>
          <p:cNvPr id="9" name="Group 8">
            <a:extLst>
              <a:ext uri="{FF2B5EF4-FFF2-40B4-BE49-F238E27FC236}">
                <a16:creationId xmlns:a16="http://schemas.microsoft.com/office/drawing/2014/main" id="{E3790BAA-7711-4384-82B5-6556F2EE6519}"/>
              </a:ext>
            </a:extLst>
          </p:cNvPr>
          <p:cNvGrpSpPr/>
          <p:nvPr/>
        </p:nvGrpSpPr>
        <p:grpSpPr>
          <a:xfrm>
            <a:off x="6295056" y="1839566"/>
            <a:ext cx="5480180" cy="2036018"/>
            <a:chOff x="656011" y="1657350"/>
            <a:chExt cx="6811590" cy="2811052"/>
          </a:xfrm>
        </p:grpSpPr>
        <p:sp>
          <p:nvSpPr>
            <p:cNvPr id="11" name="Oval 10">
              <a:extLst>
                <a:ext uri="{FF2B5EF4-FFF2-40B4-BE49-F238E27FC236}">
                  <a16:creationId xmlns:a16="http://schemas.microsoft.com/office/drawing/2014/main" id="{89238689-80FC-434C-B404-6564F2EF2E49}"/>
                </a:ext>
              </a:extLst>
            </p:cNvPr>
            <p:cNvSpPr/>
            <p:nvPr/>
          </p:nvSpPr>
          <p:spPr>
            <a:xfrm>
              <a:off x="656011" y="3687554"/>
              <a:ext cx="787808" cy="780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848671A-4CAF-457A-93B4-8C8689DDB018}"/>
                </a:ext>
              </a:extLst>
            </p:cNvPr>
            <p:cNvSpPr/>
            <p:nvPr/>
          </p:nvSpPr>
          <p:spPr>
            <a:xfrm>
              <a:off x="656011" y="2672452"/>
              <a:ext cx="787808" cy="780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D247AC-125C-4CA0-A751-7EAC793082C7}"/>
                </a:ext>
              </a:extLst>
            </p:cNvPr>
            <p:cNvSpPr/>
            <p:nvPr/>
          </p:nvSpPr>
          <p:spPr>
            <a:xfrm>
              <a:off x="656011" y="1657350"/>
              <a:ext cx="787808" cy="780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E14D75-299D-4FB2-B103-D8EBED3B6D5D}"/>
                </a:ext>
              </a:extLst>
            </p:cNvPr>
            <p:cNvSpPr/>
            <p:nvPr/>
          </p:nvSpPr>
          <p:spPr>
            <a:xfrm>
              <a:off x="2783094" y="2672452"/>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8ABCBA9-32C1-478A-9635-786BDC340E6E}"/>
                </a:ext>
              </a:extLst>
            </p:cNvPr>
            <p:cNvCxnSpPr>
              <a:stCxn id="14" idx="6"/>
              <a:endCxn id="15" idx="2"/>
            </p:cNvCxnSpPr>
            <p:nvPr/>
          </p:nvCxnSpPr>
          <p:spPr>
            <a:xfrm>
              <a:off x="1443819" y="2047774"/>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DA2936-B61E-47A0-A8A3-33F7420147BE}"/>
                </a:ext>
              </a:extLst>
            </p:cNvPr>
            <p:cNvCxnSpPr>
              <a:stCxn id="13" idx="6"/>
              <a:endCxn id="15" idx="2"/>
            </p:cNvCxnSpPr>
            <p:nvPr/>
          </p:nvCxnSpPr>
          <p:spPr>
            <a:xfrm>
              <a:off x="1443819" y="3062878"/>
              <a:ext cx="1339274"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82622B-6F4F-4458-B08C-67F043E2C206}"/>
                </a:ext>
              </a:extLst>
            </p:cNvPr>
            <p:cNvCxnSpPr>
              <a:stCxn id="11" idx="6"/>
              <a:endCxn id="15" idx="2"/>
            </p:cNvCxnSpPr>
            <p:nvPr/>
          </p:nvCxnSpPr>
          <p:spPr>
            <a:xfrm flipV="1">
              <a:off x="1443819" y="3062876"/>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2B77E9-5F0D-48DE-9856-83BF3FB0D04A}"/>
                </a:ext>
              </a:extLst>
            </p:cNvPr>
            <p:cNvCxnSpPr>
              <a:stCxn id="28" idx="6"/>
            </p:cNvCxnSpPr>
            <p:nvPr/>
          </p:nvCxnSpPr>
          <p:spPr>
            <a:xfrm>
              <a:off x="5619204" y="2711090"/>
              <a:ext cx="787808"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B8492CF-1667-4316-9740-80E90484EEF4}"/>
                </a:ext>
              </a:extLst>
            </p:cNvPr>
            <p:cNvSpPr/>
            <p:nvPr/>
          </p:nvSpPr>
          <p:spPr>
            <a:xfrm>
              <a:off x="2783094" y="3687554"/>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15F4749-2226-41BF-B17D-B40A1D393AA4}"/>
                </a:ext>
              </a:extLst>
            </p:cNvPr>
            <p:cNvCxnSpPr>
              <a:stCxn id="14" idx="6"/>
              <a:endCxn id="20" idx="2"/>
            </p:cNvCxnSpPr>
            <p:nvPr/>
          </p:nvCxnSpPr>
          <p:spPr>
            <a:xfrm>
              <a:off x="1443819" y="2047774"/>
              <a:ext cx="1339274" cy="20302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7ED9F1-1BFE-4DEA-95FE-39B583049502}"/>
                </a:ext>
              </a:extLst>
            </p:cNvPr>
            <p:cNvCxnSpPr>
              <a:endCxn id="20" idx="2"/>
            </p:cNvCxnSpPr>
            <p:nvPr/>
          </p:nvCxnSpPr>
          <p:spPr>
            <a:xfrm>
              <a:off x="1443819" y="3062876"/>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8C70BA-6B5E-4FE0-98CF-C90F5BCF12BE}"/>
                </a:ext>
              </a:extLst>
            </p:cNvPr>
            <p:cNvCxnSpPr>
              <a:stCxn id="11" idx="6"/>
              <a:endCxn id="20" idx="2"/>
            </p:cNvCxnSpPr>
            <p:nvPr/>
          </p:nvCxnSpPr>
          <p:spPr>
            <a:xfrm>
              <a:off x="1443819" y="4077980"/>
              <a:ext cx="1339274"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0382943-DD57-416A-8A7F-D33BA7145C1D}"/>
                </a:ext>
              </a:extLst>
            </p:cNvPr>
            <p:cNvCxnSpPr/>
            <p:nvPr/>
          </p:nvCxnSpPr>
          <p:spPr>
            <a:xfrm>
              <a:off x="1443819" y="2047777"/>
              <a:ext cx="1339274"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35C2A3-8C04-4A92-8709-42609562E485}"/>
                </a:ext>
              </a:extLst>
            </p:cNvPr>
            <p:cNvCxnSpPr>
              <a:stCxn id="13" idx="6"/>
            </p:cNvCxnSpPr>
            <p:nvPr/>
          </p:nvCxnSpPr>
          <p:spPr>
            <a:xfrm flipV="1">
              <a:off x="1443819" y="2047774"/>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404950-E057-4A8E-AA1F-DC30BA176919}"/>
                </a:ext>
              </a:extLst>
            </p:cNvPr>
            <p:cNvCxnSpPr>
              <a:stCxn id="11" idx="6"/>
            </p:cNvCxnSpPr>
            <p:nvPr/>
          </p:nvCxnSpPr>
          <p:spPr>
            <a:xfrm flipV="1">
              <a:off x="1443819" y="2047774"/>
              <a:ext cx="1339274" cy="20302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7618902-B130-4576-B80E-9057D7800409}"/>
                </a:ext>
              </a:extLst>
            </p:cNvPr>
            <p:cNvSpPr/>
            <p:nvPr/>
          </p:nvSpPr>
          <p:spPr>
            <a:xfrm>
              <a:off x="2783094" y="1657350"/>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11961F9-7945-47E8-937C-9C5C35CB4FBA}"/>
                </a:ext>
              </a:extLst>
            </p:cNvPr>
            <p:cNvSpPr/>
            <p:nvPr/>
          </p:nvSpPr>
          <p:spPr>
            <a:xfrm>
              <a:off x="4831395" y="2320663"/>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31D5236-2655-459B-8BBE-33445D9CA5FD}"/>
                </a:ext>
              </a:extLst>
            </p:cNvPr>
            <p:cNvCxnSpPr>
              <a:stCxn id="27" idx="6"/>
              <a:endCxn id="28" idx="2"/>
            </p:cNvCxnSpPr>
            <p:nvPr/>
          </p:nvCxnSpPr>
          <p:spPr>
            <a:xfrm>
              <a:off x="3570902" y="2047774"/>
              <a:ext cx="1260493" cy="6633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D447F0-498C-4163-B28B-A3149B565BFB}"/>
                </a:ext>
              </a:extLst>
            </p:cNvPr>
            <p:cNvCxnSpPr>
              <a:stCxn id="15" idx="6"/>
              <a:endCxn id="28" idx="2"/>
            </p:cNvCxnSpPr>
            <p:nvPr/>
          </p:nvCxnSpPr>
          <p:spPr>
            <a:xfrm flipV="1">
              <a:off x="3570902" y="2711087"/>
              <a:ext cx="1260493" cy="3517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6F0744-623C-4B9A-8ADF-B7FAFE9AA7D0}"/>
                </a:ext>
              </a:extLst>
            </p:cNvPr>
            <p:cNvCxnSpPr>
              <a:stCxn id="20" idx="6"/>
              <a:endCxn id="28" idx="2"/>
            </p:cNvCxnSpPr>
            <p:nvPr/>
          </p:nvCxnSpPr>
          <p:spPr>
            <a:xfrm flipV="1">
              <a:off x="3570902" y="2711087"/>
              <a:ext cx="1260493" cy="13668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A7A0F16-1608-422D-A60F-3D521BE3257A}"/>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53199" y="2476833"/>
              <a:ext cx="914402" cy="377015"/>
            </a:xfrm>
            <a:prstGeom prst="rect">
              <a:avLst/>
            </a:prstGeom>
          </p:spPr>
        </p:pic>
        <p:pic>
          <p:nvPicPr>
            <p:cNvPr id="33" name="Picture 32">
              <a:extLst>
                <a:ext uri="{FF2B5EF4-FFF2-40B4-BE49-F238E27FC236}">
                  <a16:creationId xmlns:a16="http://schemas.microsoft.com/office/drawing/2014/main" id="{AC4453DB-B7ED-4255-9675-1B1D7EB7C8CE}"/>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12928" y="1933074"/>
              <a:ext cx="311667" cy="210442"/>
            </a:xfrm>
            <a:prstGeom prst="rect">
              <a:avLst/>
            </a:prstGeom>
          </p:spPr>
        </p:pic>
        <p:pic>
          <p:nvPicPr>
            <p:cNvPr id="34" name="Picture 33">
              <a:extLst>
                <a:ext uri="{FF2B5EF4-FFF2-40B4-BE49-F238E27FC236}">
                  <a16:creationId xmlns:a16="http://schemas.microsoft.com/office/drawing/2014/main" id="{5A2A5C23-00FD-43E8-B132-5850B9E4003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13270" y="2955604"/>
              <a:ext cx="319659" cy="210442"/>
            </a:xfrm>
            <a:prstGeom prst="rect">
              <a:avLst/>
            </a:prstGeom>
          </p:spPr>
        </p:pic>
        <p:pic>
          <p:nvPicPr>
            <p:cNvPr id="35" name="Picture 34">
              <a:extLst>
                <a:ext uri="{FF2B5EF4-FFF2-40B4-BE49-F238E27FC236}">
                  <a16:creationId xmlns:a16="http://schemas.microsoft.com/office/drawing/2014/main" id="{45792428-6647-4525-B51A-3AB475C9D259}"/>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13271" y="3971723"/>
              <a:ext cx="322323" cy="215770"/>
            </a:xfrm>
            <a:prstGeom prst="rect">
              <a:avLst/>
            </a:prstGeom>
          </p:spPr>
        </p:pic>
        <p:pic>
          <p:nvPicPr>
            <p:cNvPr id="36" name="Picture 35">
              <a:extLst>
                <a:ext uri="{FF2B5EF4-FFF2-40B4-BE49-F238E27FC236}">
                  <a16:creationId xmlns:a16="http://schemas.microsoft.com/office/drawing/2014/main" id="{5865F7C3-F2D5-4079-BBF6-064739D11E4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2995070" y="1863447"/>
              <a:ext cx="363855" cy="335280"/>
            </a:xfrm>
            <a:prstGeom prst="rect">
              <a:avLst/>
            </a:prstGeom>
          </p:spPr>
        </p:pic>
        <p:pic>
          <p:nvPicPr>
            <p:cNvPr id="37" name="Picture 36">
              <a:extLst>
                <a:ext uri="{FF2B5EF4-FFF2-40B4-BE49-F238E27FC236}">
                  <a16:creationId xmlns:a16="http://schemas.microsoft.com/office/drawing/2014/main" id="{DFC835B9-26F6-49BC-95BC-A3E21A69E351}"/>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997067" y="2886801"/>
              <a:ext cx="363855" cy="335280"/>
            </a:xfrm>
            <a:prstGeom prst="rect">
              <a:avLst/>
            </a:prstGeom>
          </p:spPr>
        </p:pic>
        <p:pic>
          <p:nvPicPr>
            <p:cNvPr id="38" name="Picture 37">
              <a:extLst>
                <a:ext uri="{FF2B5EF4-FFF2-40B4-BE49-F238E27FC236}">
                  <a16:creationId xmlns:a16="http://schemas.microsoft.com/office/drawing/2014/main" id="{1F590B04-5718-4689-8F15-43CC35EE265D}"/>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003192" y="3910338"/>
              <a:ext cx="363855" cy="339090"/>
            </a:xfrm>
            <a:prstGeom prst="rect">
              <a:avLst/>
            </a:prstGeom>
          </p:spPr>
        </p:pic>
      </p:grpSp>
      <p:grpSp>
        <p:nvGrpSpPr>
          <p:cNvPr id="39" name="Group 38">
            <a:extLst>
              <a:ext uri="{FF2B5EF4-FFF2-40B4-BE49-F238E27FC236}">
                <a16:creationId xmlns:a16="http://schemas.microsoft.com/office/drawing/2014/main" id="{836195E6-7D77-4997-988F-E8ED1367E4C1}"/>
              </a:ext>
            </a:extLst>
          </p:cNvPr>
          <p:cNvGrpSpPr/>
          <p:nvPr/>
        </p:nvGrpSpPr>
        <p:grpSpPr>
          <a:xfrm>
            <a:off x="6096000" y="3937316"/>
            <a:ext cx="4651511" cy="314230"/>
            <a:chOff x="1822579" y="4568425"/>
            <a:chExt cx="4651511" cy="314230"/>
          </a:xfrm>
        </p:grpSpPr>
        <p:sp>
          <p:nvSpPr>
            <p:cNvPr id="40" name="TextBox 39">
              <a:extLst>
                <a:ext uri="{FF2B5EF4-FFF2-40B4-BE49-F238E27FC236}">
                  <a16:creationId xmlns:a16="http://schemas.microsoft.com/office/drawing/2014/main" id="{F37886AF-A728-4A4A-BF17-A86B1201C209}"/>
                </a:ext>
              </a:extLst>
            </p:cNvPr>
            <p:cNvSpPr txBox="1"/>
            <p:nvPr/>
          </p:nvSpPr>
          <p:spPr>
            <a:xfrm>
              <a:off x="5673253" y="4568425"/>
              <a:ext cx="800837" cy="307777"/>
            </a:xfrm>
            <a:prstGeom prst="rect">
              <a:avLst/>
            </a:prstGeom>
            <a:noFill/>
          </p:spPr>
          <p:txBody>
            <a:bodyPr wrap="square" rtlCol="0">
              <a:spAutoFit/>
            </a:bodyPr>
            <a:lstStyle/>
            <a:p>
              <a:r>
                <a:rPr lang="en-US" sz="1400" dirty="0">
                  <a:latin typeface="Calibri"/>
                </a:rPr>
                <a:t>Layer 3</a:t>
              </a:r>
              <a:endParaRPr lang="en-US" sz="1400" baseline="-25000" dirty="0">
                <a:latin typeface="Calibri"/>
              </a:endParaRPr>
            </a:p>
          </p:txBody>
        </p:sp>
        <p:sp>
          <p:nvSpPr>
            <p:cNvPr id="41" name="TextBox 40">
              <a:extLst>
                <a:ext uri="{FF2B5EF4-FFF2-40B4-BE49-F238E27FC236}">
                  <a16:creationId xmlns:a16="http://schemas.microsoft.com/office/drawing/2014/main" id="{C51BCAE2-63E9-47A9-B79E-DC8EE88D2109}"/>
                </a:ext>
              </a:extLst>
            </p:cNvPr>
            <p:cNvSpPr txBox="1"/>
            <p:nvPr/>
          </p:nvSpPr>
          <p:spPr>
            <a:xfrm>
              <a:off x="1822579" y="4574878"/>
              <a:ext cx="800837" cy="307777"/>
            </a:xfrm>
            <a:prstGeom prst="rect">
              <a:avLst/>
            </a:prstGeom>
            <a:noFill/>
          </p:spPr>
          <p:txBody>
            <a:bodyPr wrap="square" rtlCol="0">
              <a:spAutoFit/>
            </a:bodyPr>
            <a:lstStyle/>
            <a:p>
              <a:r>
                <a:rPr lang="en-US" sz="1400" dirty="0">
                  <a:latin typeface="Calibri"/>
                </a:rPr>
                <a:t>Layer 1</a:t>
              </a:r>
              <a:endParaRPr lang="en-US" sz="1400" baseline="-25000" dirty="0">
                <a:latin typeface="Calibri"/>
              </a:endParaRPr>
            </a:p>
          </p:txBody>
        </p:sp>
        <p:sp>
          <p:nvSpPr>
            <p:cNvPr id="42" name="TextBox 41">
              <a:extLst>
                <a:ext uri="{FF2B5EF4-FFF2-40B4-BE49-F238E27FC236}">
                  <a16:creationId xmlns:a16="http://schemas.microsoft.com/office/drawing/2014/main" id="{F3C1BF35-5AC0-4F28-838D-DBDE46DCED81}"/>
                </a:ext>
              </a:extLst>
            </p:cNvPr>
            <p:cNvSpPr txBox="1"/>
            <p:nvPr/>
          </p:nvSpPr>
          <p:spPr>
            <a:xfrm>
              <a:off x="3887663" y="4574878"/>
              <a:ext cx="800837" cy="307777"/>
            </a:xfrm>
            <a:prstGeom prst="rect">
              <a:avLst/>
            </a:prstGeom>
            <a:noFill/>
          </p:spPr>
          <p:txBody>
            <a:bodyPr wrap="square" rtlCol="0">
              <a:spAutoFit/>
            </a:bodyPr>
            <a:lstStyle/>
            <a:p>
              <a:r>
                <a:rPr lang="en-US" sz="1400" dirty="0">
                  <a:latin typeface="Calibri"/>
                </a:rPr>
                <a:t>Layer 2</a:t>
              </a:r>
              <a:endParaRPr lang="en-US" sz="1400" baseline="-25000" dirty="0">
                <a:latin typeface="Calibri"/>
              </a:endParaRPr>
            </a:p>
          </p:txBody>
        </p:sp>
      </p:grpSp>
      <p:pic>
        <p:nvPicPr>
          <p:cNvPr id="43" name="Picture 42">
            <a:extLst>
              <a:ext uri="{FF2B5EF4-FFF2-40B4-BE49-F238E27FC236}">
                <a16:creationId xmlns:a16="http://schemas.microsoft.com/office/drawing/2014/main" id="{312AE16F-C815-4E7C-852D-31622FE487A5}"/>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9734590" y="2524344"/>
            <a:ext cx="424167" cy="156865"/>
          </a:xfrm>
          <a:prstGeom prst="rect">
            <a:avLst/>
          </a:prstGeom>
        </p:spPr>
      </p:pic>
    </p:spTree>
    <p:extLst>
      <p:ext uri="{BB962C8B-B14F-4D97-AF65-F5344CB8AC3E}">
        <p14:creationId xmlns:p14="http://schemas.microsoft.com/office/powerpoint/2010/main" val="3224789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Simple Example 1: AND Function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1295868"/>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One-unit neural network to compute this logical AND</a:t>
            </a:r>
          </a:p>
          <a:p>
            <a:pPr marL="742950" lvl="1" indent="-285750">
              <a:lnSpc>
                <a:spcPct val="150000"/>
              </a:lnSpc>
              <a:buFont typeface="Arial" panose="020B0604020202020204" pitchFamily="34" charset="0"/>
              <a:buChar char="•"/>
            </a:pPr>
            <a:r>
              <a:rPr lang="en-NZ" dirty="0"/>
              <a:t>Add a bias unit &amp; some weights for the networks (i.e. Ɵ)</a:t>
            </a:r>
          </a:p>
          <a:p>
            <a:pPr marL="742950" lvl="1" indent="-285750">
              <a:lnSpc>
                <a:spcPct val="150000"/>
              </a:lnSpc>
              <a:buFont typeface="Arial" panose="020B0604020202020204" pitchFamily="34" charset="0"/>
              <a:buChar char="•"/>
            </a:pPr>
            <a:r>
              <a:rPr lang="en-NZ" dirty="0"/>
              <a:t>Ɵ</a:t>
            </a:r>
            <a:r>
              <a:rPr lang="en-NZ" baseline="-25000" dirty="0"/>
              <a:t>10</a:t>
            </a:r>
            <a:r>
              <a:rPr lang="en-NZ" baseline="30000" dirty="0"/>
              <a:t>1</a:t>
            </a:r>
            <a:r>
              <a:rPr lang="en-NZ" dirty="0"/>
              <a:t> = -30, Ɵ</a:t>
            </a:r>
            <a:r>
              <a:rPr lang="en-NZ" baseline="-25000" dirty="0"/>
              <a:t>11</a:t>
            </a:r>
            <a:r>
              <a:rPr lang="en-NZ" baseline="30000" dirty="0"/>
              <a:t>1</a:t>
            </a:r>
            <a:r>
              <a:rPr lang="en-NZ" dirty="0"/>
              <a:t> = 20, Ɵ</a:t>
            </a:r>
            <a:r>
              <a:rPr lang="en-NZ" baseline="-25000" dirty="0"/>
              <a:t>12</a:t>
            </a:r>
            <a:r>
              <a:rPr lang="en-NZ" baseline="30000" dirty="0"/>
              <a:t>1</a:t>
            </a:r>
            <a:r>
              <a:rPr lang="en-NZ" dirty="0"/>
              <a:t> = 20</a:t>
            </a:r>
          </a:p>
        </p:txBody>
      </p:sp>
      <p:grpSp>
        <p:nvGrpSpPr>
          <p:cNvPr id="4" name="Group 3">
            <a:extLst>
              <a:ext uri="{FF2B5EF4-FFF2-40B4-BE49-F238E27FC236}">
                <a16:creationId xmlns:a16="http://schemas.microsoft.com/office/drawing/2014/main" id="{5BB416DE-C633-494F-9F19-59CF03CBB94B}"/>
              </a:ext>
            </a:extLst>
          </p:cNvPr>
          <p:cNvGrpSpPr/>
          <p:nvPr/>
        </p:nvGrpSpPr>
        <p:grpSpPr>
          <a:xfrm>
            <a:off x="2038254" y="3661878"/>
            <a:ext cx="3257615" cy="1805784"/>
            <a:chOff x="1006475" y="3462256"/>
            <a:chExt cx="3257615" cy="1805784"/>
          </a:xfrm>
        </p:grpSpPr>
        <p:sp>
          <p:nvSpPr>
            <p:cNvPr id="46" name="Oval 45">
              <a:extLst>
                <a:ext uri="{FF2B5EF4-FFF2-40B4-BE49-F238E27FC236}">
                  <a16:creationId xmlns:a16="http://schemas.microsoft.com/office/drawing/2014/main" id="{80F37CE5-8F7A-42DF-B522-28CD1CA72AA3}"/>
                </a:ext>
              </a:extLst>
            </p:cNvPr>
            <p:cNvSpPr/>
            <p:nvPr/>
          </p:nvSpPr>
          <p:spPr>
            <a:xfrm>
              <a:off x="1006475" y="4766433"/>
              <a:ext cx="492094" cy="5016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542A9DE-07AF-46CF-A4D1-342DAF81328A}"/>
                </a:ext>
              </a:extLst>
            </p:cNvPr>
            <p:cNvSpPr/>
            <p:nvPr/>
          </p:nvSpPr>
          <p:spPr>
            <a:xfrm>
              <a:off x="1006475" y="4114345"/>
              <a:ext cx="492094" cy="5016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35B5DF30-9203-464B-AD8F-7B35165B6D2D}"/>
                </a:ext>
              </a:extLst>
            </p:cNvPr>
            <p:cNvCxnSpPr>
              <a:stCxn id="51" idx="6"/>
            </p:cNvCxnSpPr>
            <p:nvPr/>
          </p:nvCxnSpPr>
          <p:spPr>
            <a:xfrm>
              <a:off x="3036992" y="4357381"/>
              <a:ext cx="492094" cy="10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CCE2EAE-7DF9-433E-9CC9-F76CEC0DCE5B}"/>
                </a:ext>
              </a:extLst>
            </p:cNvPr>
            <p:cNvCxnSpPr>
              <a:endCxn id="51" idx="2"/>
            </p:cNvCxnSpPr>
            <p:nvPr/>
          </p:nvCxnSpPr>
          <p:spPr>
            <a:xfrm flipV="1">
              <a:off x="1498569" y="4357380"/>
              <a:ext cx="1046330" cy="776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B63A3A8-8683-41D7-BC41-FB0BF53D269F}"/>
                </a:ext>
              </a:extLst>
            </p:cNvPr>
            <p:cNvCxnSpPr>
              <a:stCxn id="46" idx="6"/>
              <a:endCxn id="51" idx="2"/>
            </p:cNvCxnSpPr>
            <p:nvPr/>
          </p:nvCxnSpPr>
          <p:spPr>
            <a:xfrm flipV="1">
              <a:off x="1498569" y="4357380"/>
              <a:ext cx="1046330" cy="6598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3986D93-7DEB-4D79-A817-3C6BA74362A2}"/>
                </a:ext>
              </a:extLst>
            </p:cNvPr>
            <p:cNvSpPr/>
            <p:nvPr/>
          </p:nvSpPr>
          <p:spPr>
            <a:xfrm>
              <a:off x="2544898" y="4106576"/>
              <a:ext cx="492094" cy="50160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17EA4414-A8B4-4F60-8762-75BFBDB861F5}"/>
                </a:ext>
              </a:extLst>
            </p:cNvPr>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1148460" y="4318950"/>
              <a:ext cx="208122" cy="144520"/>
            </a:xfrm>
            <a:prstGeom prst="rect">
              <a:avLst/>
            </a:prstGeom>
          </p:spPr>
        </p:pic>
        <p:pic>
          <p:nvPicPr>
            <p:cNvPr id="53" name="Picture 52">
              <a:extLst>
                <a:ext uri="{FF2B5EF4-FFF2-40B4-BE49-F238E27FC236}">
                  <a16:creationId xmlns:a16="http://schemas.microsoft.com/office/drawing/2014/main" id="{616DE6B3-C58B-440A-BF87-A2EF3C0839D8}"/>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1148781" y="4965328"/>
              <a:ext cx="213459" cy="144520"/>
            </a:xfrm>
            <a:prstGeom prst="rect">
              <a:avLst/>
            </a:prstGeom>
          </p:spPr>
        </p:pic>
        <p:grpSp>
          <p:nvGrpSpPr>
            <p:cNvPr id="54" name="Group 53">
              <a:extLst>
                <a:ext uri="{FF2B5EF4-FFF2-40B4-BE49-F238E27FC236}">
                  <a16:creationId xmlns:a16="http://schemas.microsoft.com/office/drawing/2014/main" id="{2048297B-E6B7-4B0F-94F0-5F724357B04D}"/>
                </a:ext>
              </a:extLst>
            </p:cNvPr>
            <p:cNvGrpSpPr/>
            <p:nvPr/>
          </p:nvGrpSpPr>
          <p:grpSpPr>
            <a:xfrm>
              <a:off x="1006475" y="3462256"/>
              <a:ext cx="1538424" cy="895124"/>
              <a:chOff x="1006475" y="3462256"/>
              <a:chExt cx="1538424" cy="895124"/>
            </a:xfrm>
          </p:grpSpPr>
          <p:sp>
            <p:nvSpPr>
              <p:cNvPr id="55" name="Oval 54">
                <a:extLst>
                  <a:ext uri="{FF2B5EF4-FFF2-40B4-BE49-F238E27FC236}">
                    <a16:creationId xmlns:a16="http://schemas.microsoft.com/office/drawing/2014/main" id="{15D82017-DEC2-4FBB-AFBB-66BCA3A0C376}"/>
                  </a:ext>
                </a:extLst>
              </p:cNvPr>
              <p:cNvSpPr/>
              <p:nvPr/>
            </p:nvSpPr>
            <p:spPr>
              <a:xfrm>
                <a:off x="1006475" y="3462256"/>
                <a:ext cx="492094" cy="5016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60ED18E0-8D92-4F08-90E9-E7D95362CC31}"/>
                  </a:ext>
                </a:extLst>
              </p:cNvPr>
              <p:cNvCxnSpPr>
                <a:stCxn id="55" idx="6"/>
                <a:endCxn id="51" idx="2"/>
              </p:cNvCxnSpPr>
              <p:nvPr/>
            </p:nvCxnSpPr>
            <p:spPr>
              <a:xfrm>
                <a:off x="1498569" y="3713060"/>
                <a:ext cx="1046330" cy="6443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89398ED2-F02C-48D7-9DEB-330DD35D9830}"/>
                  </a:ext>
                </a:extLst>
              </p:cNvPr>
              <p:cNvPicPr>
                <a:picLocks noChangeAspect="1"/>
              </p:cNvPicPr>
              <p:nvPr>
                <p:custDataLst>
                  <p:tags r:id="rId10"/>
                </p:custDataLst>
              </p:nvPr>
            </p:nvPicPr>
            <p:blipFill>
              <a:blip r:embed="rId15" cstate="print">
                <a:extLst>
                  <a:ext uri="{28A0092B-C50C-407E-A947-70E740481C1C}">
                    <a14:useLocalDpi xmlns:a14="http://schemas.microsoft.com/office/drawing/2010/main" val="0"/>
                  </a:ext>
                </a:extLst>
              </a:blip>
              <a:stretch>
                <a:fillRect/>
              </a:stretch>
            </p:blipFill>
            <p:spPr>
              <a:xfrm>
                <a:off x="1148781" y="3656562"/>
                <a:ext cx="213459" cy="144424"/>
              </a:xfrm>
              <a:prstGeom prst="rect">
                <a:avLst/>
              </a:prstGeom>
            </p:spPr>
          </p:pic>
        </p:grpSp>
        <p:pic>
          <p:nvPicPr>
            <p:cNvPr id="58" name="Picture 57">
              <a:extLst>
                <a:ext uri="{FF2B5EF4-FFF2-40B4-BE49-F238E27FC236}">
                  <a16:creationId xmlns:a16="http://schemas.microsoft.com/office/drawing/2014/main" id="{0AE7C9FF-DC58-4837-ACBB-3BE72C435561}"/>
                </a:ext>
              </a:extLst>
            </p:cNvPr>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3619268" y="4218335"/>
              <a:ext cx="644822" cy="273421"/>
            </a:xfrm>
            <a:prstGeom prst="rect">
              <a:avLst/>
            </a:prstGeom>
          </p:spPr>
        </p:pic>
      </p:grpSp>
      <p:grpSp>
        <p:nvGrpSpPr>
          <p:cNvPr id="59" name="Group 58">
            <a:extLst>
              <a:ext uri="{FF2B5EF4-FFF2-40B4-BE49-F238E27FC236}">
                <a16:creationId xmlns:a16="http://schemas.microsoft.com/office/drawing/2014/main" id="{E8B9BAA2-6143-4D66-B8A7-5EAB715A5D58}"/>
              </a:ext>
            </a:extLst>
          </p:cNvPr>
          <p:cNvGrpSpPr/>
          <p:nvPr/>
        </p:nvGrpSpPr>
        <p:grpSpPr>
          <a:xfrm>
            <a:off x="6328624" y="3661878"/>
            <a:ext cx="3257615" cy="1805784"/>
            <a:chOff x="1006475" y="3462256"/>
            <a:chExt cx="3257615" cy="1805784"/>
          </a:xfrm>
        </p:grpSpPr>
        <p:sp>
          <p:nvSpPr>
            <p:cNvPr id="60" name="Oval 59">
              <a:extLst>
                <a:ext uri="{FF2B5EF4-FFF2-40B4-BE49-F238E27FC236}">
                  <a16:creationId xmlns:a16="http://schemas.microsoft.com/office/drawing/2014/main" id="{F01EBD10-03D1-4765-9E56-456D30A7BD2F}"/>
                </a:ext>
              </a:extLst>
            </p:cNvPr>
            <p:cNvSpPr/>
            <p:nvPr/>
          </p:nvSpPr>
          <p:spPr>
            <a:xfrm>
              <a:off x="1006475" y="4766433"/>
              <a:ext cx="492094" cy="5016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08AB4CE-E779-4ABC-A1E4-2AB00BFF3F13}"/>
                </a:ext>
              </a:extLst>
            </p:cNvPr>
            <p:cNvSpPr/>
            <p:nvPr/>
          </p:nvSpPr>
          <p:spPr>
            <a:xfrm>
              <a:off x="1006475" y="4114345"/>
              <a:ext cx="492094" cy="5016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8AD9011D-400C-43F8-9154-66B2C75747E4}"/>
                </a:ext>
              </a:extLst>
            </p:cNvPr>
            <p:cNvCxnSpPr>
              <a:stCxn id="65" idx="6"/>
            </p:cNvCxnSpPr>
            <p:nvPr/>
          </p:nvCxnSpPr>
          <p:spPr>
            <a:xfrm>
              <a:off x="3036992" y="4357381"/>
              <a:ext cx="492094" cy="10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4598718-57F8-475B-AA0C-7D548C73F880}"/>
                </a:ext>
              </a:extLst>
            </p:cNvPr>
            <p:cNvCxnSpPr>
              <a:endCxn id="65" idx="2"/>
            </p:cNvCxnSpPr>
            <p:nvPr/>
          </p:nvCxnSpPr>
          <p:spPr>
            <a:xfrm flipV="1">
              <a:off x="1498569" y="4357380"/>
              <a:ext cx="1046330" cy="776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48DC0F2-8818-4D3D-8F14-C21DB0176CC9}"/>
                </a:ext>
              </a:extLst>
            </p:cNvPr>
            <p:cNvCxnSpPr>
              <a:stCxn id="60" idx="6"/>
              <a:endCxn id="65" idx="2"/>
            </p:cNvCxnSpPr>
            <p:nvPr/>
          </p:nvCxnSpPr>
          <p:spPr>
            <a:xfrm flipV="1">
              <a:off x="1498569" y="4357380"/>
              <a:ext cx="1046330" cy="6598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4F310F3-8A38-4838-B76D-5875104E2E51}"/>
                </a:ext>
              </a:extLst>
            </p:cNvPr>
            <p:cNvSpPr/>
            <p:nvPr/>
          </p:nvSpPr>
          <p:spPr>
            <a:xfrm>
              <a:off x="2544898" y="4106576"/>
              <a:ext cx="492094" cy="50160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FFCA723F-9114-47CE-8F8B-91BA024C802C}"/>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148460" y="4318950"/>
              <a:ext cx="208122" cy="144520"/>
            </a:xfrm>
            <a:prstGeom prst="rect">
              <a:avLst/>
            </a:prstGeom>
          </p:spPr>
        </p:pic>
        <p:pic>
          <p:nvPicPr>
            <p:cNvPr id="67" name="Picture 66">
              <a:extLst>
                <a:ext uri="{FF2B5EF4-FFF2-40B4-BE49-F238E27FC236}">
                  <a16:creationId xmlns:a16="http://schemas.microsoft.com/office/drawing/2014/main" id="{3A45618B-A7C9-4860-8A53-41D03CCF0477}"/>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148781" y="4965328"/>
              <a:ext cx="213459" cy="144520"/>
            </a:xfrm>
            <a:prstGeom prst="rect">
              <a:avLst/>
            </a:prstGeom>
          </p:spPr>
        </p:pic>
        <p:grpSp>
          <p:nvGrpSpPr>
            <p:cNvPr id="68" name="Group 67">
              <a:extLst>
                <a:ext uri="{FF2B5EF4-FFF2-40B4-BE49-F238E27FC236}">
                  <a16:creationId xmlns:a16="http://schemas.microsoft.com/office/drawing/2014/main" id="{11605D2D-1A5A-4E16-9886-9A9293A3D337}"/>
                </a:ext>
              </a:extLst>
            </p:cNvPr>
            <p:cNvGrpSpPr/>
            <p:nvPr/>
          </p:nvGrpSpPr>
          <p:grpSpPr>
            <a:xfrm>
              <a:off x="1006475" y="3462256"/>
              <a:ext cx="1538424" cy="895124"/>
              <a:chOff x="1006475" y="3462256"/>
              <a:chExt cx="1538424" cy="895124"/>
            </a:xfrm>
          </p:grpSpPr>
          <p:sp>
            <p:nvSpPr>
              <p:cNvPr id="70" name="Oval 69">
                <a:extLst>
                  <a:ext uri="{FF2B5EF4-FFF2-40B4-BE49-F238E27FC236}">
                    <a16:creationId xmlns:a16="http://schemas.microsoft.com/office/drawing/2014/main" id="{E129F9DA-EAE6-4780-8039-B4E6F868CDC6}"/>
                  </a:ext>
                </a:extLst>
              </p:cNvPr>
              <p:cNvSpPr/>
              <p:nvPr/>
            </p:nvSpPr>
            <p:spPr>
              <a:xfrm>
                <a:off x="1006475" y="3462256"/>
                <a:ext cx="492094" cy="5016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B54A1A0C-A31C-4459-B019-1F41061C0E7E}"/>
                  </a:ext>
                </a:extLst>
              </p:cNvPr>
              <p:cNvCxnSpPr>
                <a:stCxn id="70" idx="6"/>
                <a:endCxn id="65" idx="2"/>
              </p:cNvCxnSpPr>
              <p:nvPr/>
            </p:nvCxnSpPr>
            <p:spPr>
              <a:xfrm>
                <a:off x="1498569" y="3713060"/>
                <a:ext cx="1046330" cy="6443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8F2AB215-2680-447F-A357-4B77DCCF5C50}"/>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48781" y="3656562"/>
                <a:ext cx="213459" cy="144424"/>
              </a:xfrm>
              <a:prstGeom prst="rect">
                <a:avLst/>
              </a:prstGeom>
            </p:spPr>
          </p:pic>
        </p:grpSp>
        <p:pic>
          <p:nvPicPr>
            <p:cNvPr id="69" name="Picture 68">
              <a:extLst>
                <a:ext uri="{FF2B5EF4-FFF2-40B4-BE49-F238E27FC236}">
                  <a16:creationId xmlns:a16="http://schemas.microsoft.com/office/drawing/2014/main" id="{95768A3D-922C-4DCF-81F6-42D0AA2C7E97}"/>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619268" y="4218335"/>
              <a:ext cx="644822" cy="273421"/>
            </a:xfrm>
            <a:prstGeom prst="rect">
              <a:avLst/>
            </a:prstGeom>
          </p:spPr>
        </p:pic>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9814BC-B974-4B33-A31E-B95B26A5AF8F}"/>
                  </a:ext>
                </a:extLst>
              </p:cNvPr>
              <p:cNvSpPr txBox="1"/>
              <p:nvPr/>
            </p:nvSpPr>
            <p:spPr>
              <a:xfrm>
                <a:off x="6383881" y="5783289"/>
                <a:ext cx="3209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75000"/>
                                </a:schemeClr>
                              </a:solidFill>
                              <a:latin typeface="Cambria Math" panose="02040503050406030204" pitchFamily="18" charset="0"/>
                            </a:rPr>
                          </m:ctrlPr>
                        </m:sSubPr>
                        <m:e>
                          <m:r>
                            <a:rPr lang="en-NZ" b="0" i="1" smtClean="0">
                              <a:solidFill>
                                <a:schemeClr val="accent6">
                                  <a:lumMod val="75000"/>
                                </a:schemeClr>
                              </a:solidFill>
                              <a:latin typeface="Cambria Math" panose="02040503050406030204" pitchFamily="18" charset="0"/>
                            </a:rPr>
                            <m:t>h</m:t>
                          </m:r>
                        </m:e>
                        <m:sub>
                          <m:r>
                            <a:rPr lang="en-NZ" b="0" i="1" smtClean="0">
                              <a:solidFill>
                                <a:schemeClr val="accent6">
                                  <a:lumMod val="75000"/>
                                </a:schemeClr>
                              </a:solidFill>
                              <a:latin typeface="Cambria Math" panose="02040503050406030204" pitchFamily="18" charset="0"/>
                              <a:ea typeface="Cambria Math" panose="02040503050406030204" pitchFamily="18" charset="0"/>
                            </a:rPr>
                            <m:t>𝜃</m:t>
                          </m:r>
                        </m:sub>
                      </m:sSub>
                      <m:d>
                        <m:dPr>
                          <m:ctrlPr>
                            <a:rPr lang="en-NZ" b="0" i="1" smtClean="0">
                              <a:solidFill>
                                <a:schemeClr val="accent6">
                                  <a:lumMod val="75000"/>
                                </a:schemeClr>
                              </a:solidFill>
                              <a:latin typeface="Cambria Math" panose="02040503050406030204" pitchFamily="18" charset="0"/>
                            </a:rPr>
                          </m:ctrlPr>
                        </m:dPr>
                        <m:e>
                          <m:r>
                            <a:rPr lang="en-NZ" b="0" i="1" smtClean="0">
                              <a:solidFill>
                                <a:schemeClr val="accent6">
                                  <a:lumMod val="75000"/>
                                </a:schemeClr>
                              </a:solidFill>
                              <a:latin typeface="Cambria Math" panose="02040503050406030204" pitchFamily="18" charset="0"/>
                            </a:rPr>
                            <m:t>𝑥</m:t>
                          </m:r>
                        </m:e>
                      </m:d>
                      <m:r>
                        <a:rPr lang="en-NZ" b="0" i="1" smtClean="0">
                          <a:solidFill>
                            <a:schemeClr val="accent6">
                              <a:lumMod val="75000"/>
                            </a:schemeClr>
                          </a:solidFill>
                          <a:latin typeface="Cambria Math" panose="02040503050406030204" pitchFamily="18" charset="0"/>
                        </a:rPr>
                        <m:t>=</m:t>
                      </m:r>
                      <m:r>
                        <a:rPr lang="en-NZ" b="0" i="1" smtClean="0">
                          <a:solidFill>
                            <a:schemeClr val="accent6">
                              <a:lumMod val="75000"/>
                            </a:schemeClr>
                          </a:solidFill>
                          <a:latin typeface="Cambria Math" panose="02040503050406030204" pitchFamily="18" charset="0"/>
                        </a:rPr>
                        <m:t>𝑔</m:t>
                      </m:r>
                      <m:r>
                        <a:rPr lang="en-NZ" b="0" i="1" smtClean="0">
                          <a:solidFill>
                            <a:schemeClr val="accent6">
                              <a:lumMod val="75000"/>
                            </a:schemeClr>
                          </a:solidFill>
                          <a:latin typeface="Cambria Math" panose="02040503050406030204" pitchFamily="18" charset="0"/>
                        </a:rPr>
                        <m:t>(−30+20</m:t>
                      </m:r>
                      <m:sSub>
                        <m:sSubPr>
                          <m:ctrlPr>
                            <a:rPr lang="en-NZ" b="0" i="1" smtClean="0">
                              <a:solidFill>
                                <a:schemeClr val="accent6">
                                  <a:lumMod val="75000"/>
                                </a:schemeClr>
                              </a:solidFill>
                              <a:latin typeface="Cambria Math" panose="02040503050406030204" pitchFamily="18" charset="0"/>
                            </a:rPr>
                          </m:ctrlPr>
                        </m:sSubPr>
                        <m:e>
                          <m:r>
                            <a:rPr lang="en-NZ" b="0" i="1" smtClean="0">
                              <a:solidFill>
                                <a:schemeClr val="accent6">
                                  <a:lumMod val="75000"/>
                                </a:schemeClr>
                              </a:solidFill>
                              <a:latin typeface="Cambria Math" panose="02040503050406030204" pitchFamily="18" charset="0"/>
                            </a:rPr>
                            <m:t>𝑥</m:t>
                          </m:r>
                        </m:e>
                        <m:sub>
                          <m:r>
                            <a:rPr lang="en-NZ" b="0" i="1" smtClean="0">
                              <a:solidFill>
                                <a:schemeClr val="accent6">
                                  <a:lumMod val="75000"/>
                                </a:schemeClr>
                              </a:solidFill>
                              <a:latin typeface="Cambria Math" panose="02040503050406030204" pitchFamily="18" charset="0"/>
                            </a:rPr>
                            <m:t>1</m:t>
                          </m:r>
                        </m:sub>
                      </m:sSub>
                      <m:r>
                        <a:rPr lang="en-NZ" b="0" i="1" smtClean="0">
                          <a:solidFill>
                            <a:schemeClr val="accent6">
                              <a:lumMod val="75000"/>
                            </a:schemeClr>
                          </a:solidFill>
                          <a:latin typeface="Cambria Math" panose="02040503050406030204" pitchFamily="18" charset="0"/>
                        </a:rPr>
                        <m:t>+</m:t>
                      </m:r>
                      <m:r>
                        <a:rPr lang="en-NZ" i="1">
                          <a:solidFill>
                            <a:schemeClr val="accent6">
                              <a:lumMod val="75000"/>
                            </a:schemeClr>
                          </a:solidFill>
                          <a:latin typeface="Cambria Math" panose="02040503050406030204" pitchFamily="18" charset="0"/>
                        </a:rPr>
                        <m:t>20</m:t>
                      </m:r>
                      <m:sSub>
                        <m:sSubPr>
                          <m:ctrlPr>
                            <a:rPr lang="en-NZ" i="1">
                              <a:solidFill>
                                <a:schemeClr val="accent6">
                                  <a:lumMod val="75000"/>
                                </a:schemeClr>
                              </a:solidFill>
                              <a:latin typeface="Cambria Math" panose="02040503050406030204" pitchFamily="18" charset="0"/>
                            </a:rPr>
                          </m:ctrlPr>
                        </m:sSubPr>
                        <m:e>
                          <m:r>
                            <a:rPr lang="en-NZ" i="1">
                              <a:solidFill>
                                <a:schemeClr val="accent6">
                                  <a:lumMod val="75000"/>
                                </a:schemeClr>
                              </a:solidFill>
                              <a:latin typeface="Cambria Math" panose="02040503050406030204" pitchFamily="18" charset="0"/>
                            </a:rPr>
                            <m:t>𝑥</m:t>
                          </m:r>
                        </m:e>
                        <m:sub>
                          <m:r>
                            <a:rPr lang="en-NZ" b="0" i="1" smtClean="0">
                              <a:solidFill>
                                <a:schemeClr val="accent6">
                                  <a:lumMod val="75000"/>
                                </a:schemeClr>
                              </a:solidFill>
                              <a:latin typeface="Cambria Math" panose="02040503050406030204" pitchFamily="18" charset="0"/>
                            </a:rPr>
                            <m:t>2</m:t>
                          </m:r>
                        </m:sub>
                      </m:sSub>
                      <m:r>
                        <a:rPr lang="en-NZ" b="0" i="1" smtClean="0">
                          <a:solidFill>
                            <a:schemeClr val="accent6">
                              <a:lumMod val="75000"/>
                            </a:schemeClr>
                          </a:solidFill>
                          <a:latin typeface="Cambria Math" panose="02040503050406030204" pitchFamily="18" charset="0"/>
                        </a:rPr>
                        <m:t>)</m:t>
                      </m:r>
                    </m:oMath>
                  </m:oMathPara>
                </a14:m>
                <a:endParaRPr lang="en-NZ" dirty="0">
                  <a:solidFill>
                    <a:schemeClr val="accent6">
                      <a:lumMod val="75000"/>
                    </a:schemeClr>
                  </a:solidFill>
                </a:endParaRPr>
              </a:p>
            </p:txBody>
          </p:sp>
        </mc:Choice>
        <mc:Fallback xmlns="">
          <p:sp>
            <p:nvSpPr>
              <p:cNvPr id="6" name="TextBox 5">
                <a:extLst>
                  <a:ext uri="{FF2B5EF4-FFF2-40B4-BE49-F238E27FC236}">
                    <a16:creationId xmlns:a16="http://schemas.microsoft.com/office/drawing/2014/main" id="{599814BC-B974-4B33-A31E-B95B26A5AF8F}"/>
                  </a:ext>
                </a:extLst>
              </p:cNvPr>
              <p:cNvSpPr txBox="1">
                <a:spLocks noRot="1" noChangeAspect="1" noMove="1" noResize="1" noEditPoints="1" noAdjustHandles="1" noChangeArrowheads="1" noChangeShapeType="1" noTextEdit="1"/>
              </p:cNvSpPr>
              <p:nvPr/>
            </p:nvSpPr>
            <p:spPr>
              <a:xfrm>
                <a:off x="6383881" y="5783289"/>
                <a:ext cx="3209533" cy="276999"/>
              </a:xfrm>
              <a:prstGeom prst="rect">
                <a:avLst/>
              </a:prstGeom>
              <a:blipFill>
                <a:blip r:embed="rId17"/>
                <a:stretch>
                  <a:fillRect l="-1328" t="-4444" r="-2277" b="-35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119F03A-AC73-4A77-8BCE-03AE64D18733}"/>
                  </a:ext>
                </a:extLst>
              </p:cNvPr>
              <p:cNvSpPr txBox="1"/>
              <p:nvPr/>
            </p:nvSpPr>
            <p:spPr>
              <a:xfrm>
                <a:off x="7028635" y="3847941"/>
                <a:ext cx="5683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400" b="0" i="1" smtClean="0">
                          <a:solidFill>
                            <a:schemeClr val="accent6">
                              <a:lumMod val="75000"/>
                            </a:schemeClr>
                          </a:solidFill>
                          <a:latin typeface="Cambria Math" panose="02040503050406030204" pitchFamily="18" charset="0"/>
                        </a:rPr>
                        <m:t>−30</m:t>
                      </m:r>
                    </m:oMath>
                  </m:oMathPara>
                </a14:m>
                <a:endParaRPr lang="en-NZ" sz="1400" dirty="0">
                  <a:solidFill>
                    <a:schemeClr val="accent6">
                      <a:lumMod val="75000"/>
                    </a:schemeClr>
                  </a:solidFill>
                </a:endParaRPr>
              </a:p>
            </p:txBody>
          </p:sp>
        </mc:Choice>
        <mc:Fallback xmlns="">
          <p:sp>
            <p:nvSpPr>
              <p:cNvPr id="74" name="TextBox 73">
                <a:extLst>
                  <a:ext uri="{FF2B5EF4-FFF2-40B4-BE49-F238E27FC236}">
                    <a16:creationId xmlns:a16="http://schemas.microsoft.com/office/drawing/2014/main" id="{2119F03A-AC73-4A77-8BCE-03AE64D18733}"/>
                  </a:ext>
                </a:extLst>
              </p:cNvPr>
              <p:cNvSpPr txBox="1">
                <a:spLocks noRot="1" noChangeAspect="1" noMove="1" noResize="1" noEditPoints="1" noAdjustHandles="1" noChangeArrowheads="1" noChangeShapeType="1" noTextEdit="1"/>
              </p:cNvSpPr>
              <p:nvPr/>
            </p:nvSpPr>
            <p:spPr>
              <a:xfrm>
                <a:off x="7028635" y="3847941"/>
                <a:ext cx="568354" cy="307777"/>
              </a:xfrm>
              <a:prstGeom prst="rect">
                <a:avLst/>
              </a:prstGeom>
              <a:blipFill>
                <a:blip r:embed="rId1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E305FF2-5F7E-4E2E-A96F-A0E79DD849D3}"/>
                  </a:ext>
                </a:extLst>
              </p:cNvPr>
              <p:cNvSpPr txBox="1"/>
              <p:nvPr/>
            </p:nvSpPr>
            <p:spPr>
              <a:xfrm>
                <a:off x="6886647" y="4285701"/>
                <a:ext cx="5683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400" i="1" smtClean="0">
                          <a:solidFill>
                            <a:schemeClr val="accent6">
                              <a:lumMod val="75000"/>
                            </a:schemeClr>
                          </a:solidFill>
                          <a:latin typeface="Cambria Math" panose="02040503050406030204" pitchFamily="18" charset="0"/>
                        </a:rPr>
                        <m:t>+</m:t>
                      </m:r>
                      <m:r>
                        <a:rPr lang="en-NZ" sz="1400" b="0" i="1" smtClean="0">
                          <a:solidFill>
                            <a:schemeClr val="accent6">
                              <a:lumMod val="75000"/>
                            </a:schemeClr>
                          </a:solidFill>
                          <a:latin typeface="Cambria Math" panose="02040503050406030204" pitchFamily="18" charset="0"/>
                        </a:rPr>
                        <m:t>20</m:t>
                      </m:r>
                    </m:oMath>
                  </m:oMathPara>
                </a14:m>
                <a:endParaRPr lang="en-NZ" sz="1400" dirty="0">
                  <a:solidFill>
                    <a:schemeClr val="accent6">
                      <a:lumMod val="75000"/>
                    </a:schemeClr>
                  </a:solidFill>
                </a:endParaRPr>
              </a:p>
            </p:txBody>
          </p:sp>
        </mc:Choice>
        <mc:Fallback xmlns="">
          <p:sp>
            <p:nvSpPr>
              <p:cNvPr id="75" name="TextBox 74">
                <a:extLst>
                  <a:ext uri="{FF2B5EF4-FFF2-40B4-BE49-F238E27FC236}">
                    <a16:creationId xmlns:a16="http://schemas.microsoft.com/office/drawing/2014/main" id="{AE305FF2-5F7E-4E2E-A96F-A0E79DD849D3}"/>
                  </a:ext>
                </a:extLst>
              </p:cNvPr>
              <p:cNvSpPr txBox="1">
                <a:spLocks noRot="1" noChangeAspect="1" noMove="1" noResize="1" noEditPoints="1" noAdjustHandles="1" noChangeArrowheads="1" noChangeShapeType="1" noTextEdit="1"/>
              </p:cNvSpPr>
              <p:nvPr/>
            </p:nvSpPr>
            <p:spPr>
              <a:xfrm>
                <a:off x="6886647" y="4285701"/>
                <a:ext cx="568354" cy="307777"/>
              </a:xfrm>
              <a:prstGeom prst="rect">
                <a:avLst/>
              </a:prstGeom>
              <a:blipFill>
                <a:blip r:embed="rId1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E79E813-2E15-4730-B13F-C9EDED82FBF7}"/>
                  </a:ext>
                </a:extLst>
              </p:cNvPr>
              <p:cNvSpPr txBox="1"/>
              <p:nvPr/>
            </p:nvSpPr>
            <p:spPr>
              <a:xfrm>
                <a:off x="7090777" y="4909081"/>
                <a:ext cx="5683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400" i="1" smtClean="0">
                          <a:solidFill>
                            <a:schemeClr val="accent6">
                              <a:lumMod val="75000"/>
                            </a:schemeClr>
                          </a:solidFill>
                          <a:latin typeface="Cambria Math" panose="02040503050406030204" pitchFamily="18" charset="0"/>
                        </a:rPr>
                        <m:t>+</m:t>
                      </m:r>
                      <m:r>
                        <a:rPr lang="en-NZ" sz="1400" b="0" i="1" smtClean="0">
                          <a:solidFill>
                            <a:schemeClr val="accent6">
                              <a:lumMod val="75000"/>
                            </a:schemeClr>
                          </a:solidFill>
                          <a:latin typeface="Cambria Math" panose="02040503050406030204" pitchFamily="18" charset="0"/>
                        </a:rPr>
                        <m:t>20</m:t>
                      </m:r>
                    </m:oMath>
                  </m:oMathPara>
                </a14:m>
                <a:endParaRPr lang="en-NZ" sz="1400" dirty="0">
                  <a:solidFill>
                    <a:schemeClr val="accent6">
                      <a:lumMod val="75000"/>
                    </a:schemeClr>
                  </a:solidFill>
                </a:endParaRPr>
              </a:p>
            </p:txBody>
          </p:sp>
        </mc:Choice>
        <mc:Fallback xmlns="">
          <p:sp>
            <p:nvSpPr>
              <p:cNvPr id="76" name="TextBox 75">
                <a:extLst>
                  <a:ext uri="{FF2B5EF4-FFF2-40B4-BE49-F238E27FC236}">
                    <a16:creationId xmlns:a16="http://schemas.microsoft.com/office/drawing/2014/main" id="{CE79E813-2E15-4730-B13F-C9EDED82FBF7}"/>
                  </a:ext>
                </a:extLst>
              </p:cNvPr>
              <p:cNvSpPr txBox="1">
                <a:spLocks noRot="1" noChangeAspect="1" noMove="1" noResize="1" noEditPoints="1" noAdjustHandles="1" noChangeArrowheads="1" noChangeShapeType="1" noTextEdit="1"/>
              </p:cNvSpPr>
              <p:nvPr/>
            </p:nvSpPr>
            <p:spPr>
              <a:xfrm>
                <a:off x="7090777" y="4909081"/>
                <a:ext cx="568354" cy="307777"/>
              </a:xfrm>
              <a:prstGeom prst="rect">
                <a:avLst/>
              </a:prstGeom>
              <a:blipFill>
                <a:blip r:embed="rId19"/>
                <a:stretch>
                  <a:fillRect/>
                </a:stretch>
              </a:blipFill>
            </p:spPr>
            <p:txBody>
              <a:bodyPr/>
              <a:lstStyle/>
              <a:p>
                <a:r>
                  <a:rPr lang="en-NZ">
                    <a:noFill/>
                  </a:rPr>
                  <a:t> </a:t>
                </a:r>
              </a:p>
            </p:txBody>
          </p:sp>
        </mc:Fallback>
      </mc:AlternateContent>
      <p:pic>
        <p:nvPicPr>
          <p:cNvPr id="79" name="Picture 78">
            <a:extLst>
              <a:ext uri="{FF2B5EF4-FFF2-40B4-BE49-F238E27FC236}">
                <a16:creationId xmlns:a16="http://schemas.microsoft.com/office/drawing/2014/main" id="{09534D70-C211-4986-8E9E-D2DD4547A08D}"/>
              </a:ext>
            </a:extLst>
          </p:cNvPr>
          <p:cNvPicPr>
            <a:picLocks noChangeAspect="1"/>
          </p:cNvPicPr>
          <p:nvPr>
            <p:custDataLst>
              <p:tags r:id="rId1"/>
            </p:custDataLst>
          </p:nvPr>
        </p:nvPicPr>
        <p:blipFill>
          <a:blip r:embed="rId20" cstate="print">
            <a:extLst>
              <a:ext uri="{28A0092B-C50C-407E-A947-70E740481C1C}">
                <a14:useLocalDpi xmlns:a14="http://schemas.microsoft.com/office/drawing/2010/main" val="0"/>
              </a:ext>
            </a:extLst>
          </a:blip>
          <a:stretch>
            <a:fillRect/>
          </a:stretch>
        </p:blipFill>
        <p:spPr>
          <a:xfrm>
            <a:off x="8091787" y="2209733"/>
            <a:ext cx="1533525" cy="253365"/>
          </a:xfrm>
          <a:prstGeom prst="rect">
            <a:avLst/>
          </a:prstGeom>
        </p:spPr>
      </p:pic>
      <p:pic>
        <p:nvPicPr>
          <p:cNvPr id="80" name="Picture 79">
            <a:extLst>
              <a:ext uri="{FF2B5EF4-FFF2-40B4-BE49-F238E27FC236}">
                <a16:creationId xmlns:a16="http://schemas.microsoft.com/office/drawing/2014/main" id="{E0EF6B56-2E33-4289-8728-AE3711B3E3A9}"/>
              </a:ext>
            </a:extLst>
          </p:cNvPr>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8091787" y="2734129"/>
            <a:ext cx="1699260" cy="234315"/>
          </a:xfrm>
          <a:prstGeom prst="rect">
            <a:avLst/>
          </a:prstGeom>
        </p:spPr>
      </p:pic>
    </p:spTree>
    <p:extLst>
      <p:ext uri="{BB962C8B-B14F-4D97-AF65-F5344CB8AC3E}">
        <p14:creationId xmlns:p14="http://schemas.microsoft.com/office/powerpoint/2010/main" val="268372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Simple Example 1: AND Function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26</a:t>
            </a:fld>
            <a:endParaRPr lang="en-NZ"/>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461985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Now with the defined weights and hypothesis, we look at the four input values</a:t>
                </a:r>
              </a:p>
              <a:p>
                <a:pPr marL="742950" lvl="1" indent="-285750">
                  <a:lnSpc>
                    <a:spcPct val="150000"/>
                  </a:lnSpc>
                  <a:buFont typeface="Arial" panose="020B0604020202020204" pitchFamily="34" charset="0"/>
                  <a:buChar char="•"/>
                </a:pPr>
                <a14:m>
                  <m:oMath xmlns:m="http://schemas.openxmlformats.org/officeDocument/2006/math">
                    <m:sSub>
                      <m:sSubPr>
                        <m:ctrlPr>
                          <a:rPr lang="en-NZ" b="1" i="1" smtClean="0">
                            <a:solidFill>
                              <a:schemeClr val="accent6">
                                <a:lumMod val="50000"/>
                              </a:schemeClr>
                            </a:solidFill>
                            <a:latin typeface="Cambria Math" panose="02040503050406030204" pitchFamily="18" charset="0"/>
                          </a:rPr>
                        </m:ctrlPr>
                      </m:sSubPr>
                      <m:e>
                        <m:r>
                          <a:rPr lang="en-NZ" b="1" i="1" smtClean="0">
                            <a:solidFill>
                              <a:schemeClr val="accent6">
                                <a:lumMod val="50000"/>
                              </a:schemeClr>
                            </a:solidFill>
                            <a:latin typeface="Cambria Math" panose="02040503050406030204" pitchFamily="18" charset="0"/>
                          </a:rPr>
                          <m:t>𝒈</m:t>
                        </m:r>
                      </m:e>
                      <m:sub>
                        <m:r>
                          <a:rPr lang="en-NZ" b="1" i="1">
                            <a:solidFill>
                              <a:schemeClr val="accent6">
                                <a:lumMod val="50000"/>
                              </a:schemeClr>
                            </a:solidFill>
                            <a:latin typeface="Cambria Math" panose="02040503050406030204" pitchFamily="18" charset="0"/>
                          </a:rPr>
                          <m:t> </m:t>
                        </m:r>
                      </m:sub>
                    </m:sSub>
                  </m:oMath>
                </a14:m>
                <a:r>
                  <a:rPr lang="en-NZ" dirty="0"/>
                  <a:t> is Sigmoid function </a:t>
                </a:r>
              </a:p>
              <a:p>
                <a:pPr marL="742950" lvl="1" indent="-285750">
                  <a:lnSpc>
                    <a:spcPct val="150000"/>
                  </a:lnSpc>
                  <a:buFont typeface="Arial" panose="020B0604020202020204" pitchFamily="34" charset="0"/>
                  <a:buChar char="•"/>
                </a:pPr>
                <a:endParaRPr lang="en-NZ" dirty="0"/>
              </a:p>
              <a:p>
                <a:pPr marL="742950" lvl="1" indent="-285750">
                  <a:lnSpc>
                    <a:spcPct val="150000"/>
                  </a:lnSpc>
                  <a:buFont typeface="Arial" panose="020B0604020202020204" pitchFamily="34" charset="0"/>
                  <a:buChar char="•"/>
                </a:pPr>
                <a:endParaRPr lang="en-NZ" dirty="0"/>
              </a:p>
              <a:p>
                <a:pPr marL="742950" lvl="1" indent="-285750">
                  <a:lnSpc>
                    <a:spcPct val="150000"/>
                  </a:lnSpc>
                  <a:buFont typeface="Arial" panose="020B0604020202020204" pitchFamily="34" charset="0"/>
                  <a:buChar char="•"/>
                </a:pPr>
                <a:endParaRPr lang="en-NZ" dirty="0"/>
              </a:p>
              <a:p>
                <a:pPr marL="742950" lvl="1" indent="-285750">
                  <a:lnSpc>
                    <a:spcPct val="150000"/>
                  </a:lnSpc>
                  <a:buFont typeface="Arial" panose="020B0604020202020204" pitchFamily="34" charset="0"/>
                  <a:buChar char="•"/>
                </a:pPr>
                <a:endParaRPr lang="en-NZ" dirty="0"/>
              </a:p>
              <a:p>
                <a:pPr marL="742950" lvl="1" indent="-285750">
                  <a:lnSpc>
                    <a:spcPct val="150000"/>
                  </a:lnSpc>
                  <a:buFont typeface="Arial" panose="020B0604020202020204" pitchFamily="34" charset="0"/>
                  <a:buChar char="•"/>
                </a:pPr>
                <a:endParaRPr lang="en-NZ" dirty="0"/>
              </a:p>
              <a:p>
                <a:pPr marL="742950" lvl="1" indent="-285750">
                  <a:lnSpc>
                    <a:spcPct val="150000"/>
                  </a:lnSpc>
                  <a:buFont typeface="Arial" panose="020B0604020202020204" pitchFamily="34" charset="0"/>
                  <a:buChar char="•"/>
                </a:pPr>
                <a:endParaRPr lang="en-NZ" dirty="0"/>
              </a:p>
              <a:p>
                <a:pPr marL="742950" lvl="1"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r>
                  <a:rPr lang="en-NZ" dirty="0"/>
                  <a:t>As we can see, when we evaluate each of the four possible input, only (1,1) gives a positive output</a:t>
                </a:r>
              </a:p>
              <a:p>
                <a:pPr marL="285750" indent="-285750">
                  <a:lnSpc>
                    <a:spcPct val="150000"/>
                  </a:lnSpc>
                  <a:buFont typeface="Arial" panose="020B0604020202020204" pitchFamily="34" charset="0"/>
                  <a:buChar char="•"/>
                </a:pPr>
                <a:endParaRPr lang="en-NZ" dirty="0"/>
              </a:p>
            </p:txBody>
          </p:sp>
        </mc:Choice>
        <mc:Fallback xmlns="">
          <p:sp>
            <p:nvSpPr>
              <p:cNvPr id="10" name="TextBox 9">
                <a:extLst>
                  <a:ext uri="{FF2B5EF4-FFF2-40B4-BE49-F238E27FC236}">
                    <a16:creationId xmlns:a16="http://schemas.microsoft.com/office/drawing/2014/main" id="{D30CD8C3-A09E-4B5C-B758-FE5235091110}"/>
                  </a:ext>
                </a:extLst>
              </p:cNvPr>
              <p:cNvSpPr txBox="1">
                <a:spLocks noRot="1" noChangeAspect="1" noMove="1" noResize="1" noEditPoints="1" noAdjustHandles="1" noChangeArrowheads="1" noChangeShapeType="1" noTextEdit="1"/>
              </p:cNvSpPr>
              <p:nvPr/>
            </p:nvSpPr>
            <p:spPr>
              <a:xfrm>
                <a:off x="1166070" y="1754660"/>
                <a:ext cx="9989610" cy="4619854"/>
              </a:xfrm>
              <a:prstGeom prst="rect">
                <a:avLst/>
              </a:prstGeom>
              <a:blipFill>
                <a:blip r:embed="rId3"/>
                <a:stretch>
                  <a:fillRect l="-36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9814BC-B974-4B33-A31E-B95B26A5AF8F}"/>
                  </a:ext>
                </a:extLst>
              </p:cNvPr>
              <p:cNvSpPr txBox="1"/>
              <p:nvPr/>
            </p:nvSpPr>
            <p:spPr>
              <a:xfrm>
                <a:off x="7589150" y="2595837"/>
                <a:ext cx="3209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h</m:t>
                          </m:r>
                        </m:e>
                        <m:sub>
                          <m:r>
                            <a:rPr lang="en-NZ" b="0" i="1" smtClean="0">
                              <a:solidFill>
                                <a:schemeClr val="accent6">
                                  <a:lumMod val="50000"/>
                                </a:schemeClr>
                              </a:solidFill>
                              <a:latin typeface="Cambria Math" panose="02040503050406030204" pitchFamily="18" charset="0"/>
                              <a:ea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i="1" smtClean="0">
                              <a:solidFill>
                                <a:schemeClr val="accent6">
                                  <a:lumMod val="50000"/>
                                </a:schemeClr>
                              </a:solidFill>
                              <a:latin typeface="Cambria Math" panose="02040503050406030204" pitchFamily="18" charset="0"/>
                            </a:rPr>
                            <m:t>𝑥</m:t>
                          </m:r>
                        </m:e>
                      </m:d>
                      <m:r>
                        <a:rPr lang="en-NZ" b="0" i="1" smtClean="0">
                          <a:solidFill>
                            <a:schemeClr val="accent6">
                              <a:lumMod val="50000"/>
                            </a:schemeClr>
                          </a:solidFill>
                          <a:latin typeface="Cambria Math" panose="02040503050406030204" pitchFamily="18" charset="0"/>
                        </a:rPr>
                        <m:t>=</m:t>
                      </m:r>
                      <m:r>
                        <a:rPr lang="en-NZ" b="0" i="1" smtClean="0">
                          <a:solidFill>
                            <a:schemeClr val="accent6">
                              <a:lumMod val="50000"/>
                            </a:schemeClr>
                          </a:solidFill>
                          <a:latin typeface="Cambria Math" panose="02040503050406030204" pitchFamily="18" charset="0"/>
                        </a:rPr>
                        <m:t>𝑔</m:t>
                      </m:r>
                      <m:r>
                        <a:rPr lang="en-NZ" b="0" i="1" smtClean="0">
                          <a:solidFill>
                            <a:schemeClr val="accent6">
                              <a:lumMod val="50000"/>
                            </a:schemeClr>
                          </a:solidFill>
                          <a:latin typeface="Cambria Math" panose="02040503050406030204" pitchFamily="18" charset="0"/>
                        </a:rPr>
                        <m:t>(−30+20</m:t>
                      </m:r>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1</m:t>
                          </m:r>
                        </m:sub>
                      </m:sSub>
                      <m:r>
                        <a:rPr lang="en-NZ" b="0" i="1" smtClean="0">
                          <a:solidFill>
                            <a:schemeClr val="accent6">
                              <a:lumMod val="50000"/>
                            </a:schemeClr>
                          </a:solidFill>
                          <a:latin typeface="Cambria Math" panose="02040503050406030204" pitchFamily="18" charset="0"/>
                        </a:rPr>
                        <m:t>+</m:t>
                      </m:r>
                      <m:r>
                        <a:rPr lang="en-NZ" i="1">
                          <a:solidFill>
                            <a:schemeClr val="accent6">
                              <a:lumMod val="50000"/>
                            </a:schemeClr>
                          </a:solidFill>
                          <a:latin typeface="Cambria Math" panose="02040503050406030204" pitchFamily="18" charset="0"/>
                        </a:rPr>
                        <m:t>20</m:t>
                      </m:r>
                      <m:sSub>
                        <m:sSubPr>
                          <m:ctrlPr>
                            <a:rPr lang="en-NZ" i="1">
                              <a:solidFill>
                                <a:schemeClr val="accent6">
                                  <a:lumMod val="50000"/>
                                </a:schemeClr>
                              </a:solidFill>
                              <a:latin typeface="Cambria Math" panose="02040503050406030204" pitchFamily="18" charset="0"/>
                            </a:rPr>
                          </m:ctrlPr>
                        </m:sSubPr>
                        <m:e>
                          <m:r>
                            <a:rPr lang="en-NZ" i="1">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2</m:t>
                          </m:r>
                        </m:sub>
                      </m:sSub>
                      <m:r>
                        <a:rPr lang="en-NZ" b="0" i="1" smtClean="0">
                          <a:solidFill>
                            <a:schemeClr val="accent6">
                              <a:lumMod val="50000"/>
                            </a:schemeClr>
                          </a:solidFill>
                          <a:latin typeface="Cambria Math" panose="02040503050406030204" pitchFamily="18" charset="0"/>
                        </a:rPr>
                        <m:t>)</m:t>
                      </m:r>
                    </m:oMath>
                  </m:oMathPara>
                </a14:m>
                <a:endParaRPr lang="en-NZ" dirty="0">
                  <a:solidFill>
                    <a:schemeClr val="accent6">
                      <a:lumMod val="50000"/>
                    </a:schemeClr>
                  </a:solidFill>
                </a:endParaRPr>
              </a:p>
            </p:txBody>
          </p:sp>
        </mc:Choice>
        <mc:Fallback xmlns="">
          <p:sp>
            <p:nvSpPr>
              <p:cNvPr id="6" name="TextBox 5">
                <a:extLst>
                  <a:ext uri="{FF2B5EF4-FFF2-40B4-BE49-F238E27FC236}">
                    <a16:creationId xmlns:a16="http://schemas.microsoft.com/office/drawing/2014/main" id="{599814BC-B974-4B33-A31E-B95B26A5AF8F}"/>
                  </a:ext>
                </a:extLst>
              </p:cNvPr>
              <p:cNvSpPr txBox="1">
                <a:spLocks noRot="1" noChangeAspect="1" noMove="1" noResize="1" noEditPoints="1" noAdjustHandles="1" noChangeArrowheads="1" noChangeShapeType="1" noTextEdit="1"/>
              </p:cNvSpPr>
              <p:nvPr/>
            </p:nvSpPr>
            <p:spPr>
              <a:xfrm>
                <a:off x="7589150" y="2595837"/>
                <a:ext cx="3209533" cy="276999"/>
              </a:xfrm>
              <a:prstGeom prst="rect">
                <a:avLst/>
              </a:prstGeom>
              <a:blipFill>
                <a:blip r:embed="rId4"/>
                <a:stretch>
                  <a:fillRect l="-1331" t="-2222" r="-2471" b="-35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graphicFrame>
            <p:nvGraphicFramePr>
              <p:cNvPr id="9" name="Table 10">
                <a:extLst>
                  <a:ext uri="{FF2B5EF4-FFF2-40B4-BE49-F238E27FC236}">
                    <a16:creationId xmlns:a16="http://schemas.microsoft.com/office/drawing/2014/main" id="{D61AF44A-14EE-4D92-80EC-5314DDD60493}"/>
                  </a:ext>
                </a:extLst>
              </p:cNvPr>
              <p:cNvGraphicFramePr>
                <a:graphicFrameLocks noGrp="1"/>
              </p:cNvGraphicFramePr>
              <p:nvPr/>
            </p:nvGraphicFramePr>
            <p:xfrm>
              <a:off x="7391260" y="3199546"/>
              <a:ext cx="3605314" cy="1854200"/>
            </p:xfrm>
            <a:graphic>
              <a:graphicData uri="http://schemas.openxmlformats.org/drawingml/2006/table">
                <a:tbl>
                  <a:tblPr firstRow="1" lastCol="1">
                    <a:tableStyleId>{9D7B26C5-4107-4FEC-AEDC-1716B250A1EF}</a:tableStyleId>
                  </a:tblPr>
                  <a:tblGrid>
                    <a:gridCol w="985343">
                      <a:extLst>
                        <a:ext uri="{9D8B030D-6E8A-4147-A177-3AD203B41FA5}">
                          <a16:colId xmlns:a16="http://schemas.microsoft.com/office/drawing/2014/main" val="4220366259"/>
                        </a:ext>
                      </a:extLst>
                    </a:gridCol>
                    <a:gridCol w="411348">
                      <a:extLst>
                        <a:ext uri="{9D8B030D-6E8A-4147-A177-3AD203B41FA5}">
                          <a16:colId xmlns:a16="http://schemas.microsoft.com/office/drawing/2014/main" val="710116049"/>
                        </a:ext>
                      </a:extLst>
                    </a:gridCol>
                    <a:gridCol w="2208623">
                      <a:extLst>
                        <a:ext uri="{9D8B030D-6E8A-4147-A177-3AD203B41FA5}">
                          <a16:colId xmlns:a16="http://schemas.microsoft.com/office/drawing/2014/main" val="382969728"/>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b="0" smtClean="0">
                                        <a:latin typeface="Cambria Math" panose="02040503050406030204" pitchFamily="18" charset="0"/>
                                      </a:rPr>
                                      <m:t>𝑥</m:t>
                                    </m:r>
                                  </m:e>
                                  <m:sub>
                                    <m:r>
                                      <a:rPr lang="en-NZ" b="0" smtClean="0">
                                        <a:latin typeface="Cambria Math" panose="02040503050406030204" pitchFamily="18" charset="0"/>
                                      </a:rPr>
                                      <m:t>1</m:t>
                                    </m:r>
                                  </m:sub>
                                </m:sSub>
                              </m:oMath>
                            </m:oMathPara>
                          </a14:m>
                          <a:endParaRPr lang="en-NZ"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b="0" smtClean="0">
                                        <a:latin typeface="Cambria Math" panose="02040503050406030204" pitchFamily="18" charset="0"/>
                                      </a:rPr>
                                      <m:t>𝑥</m:t>
                                    </m:r>
                                  </m:e>
                                  <m:sub>
                                    <m:r>
                                      <a:rPr lang="en-NZ" b="0" smtClean="0">
                                        <a:latin typeface="Cambria Math" panose="02040503050406030204" pitchFamily="18" charset="0"/>
                                      </a:rPr>
                                      <m:t>2</m:t>
                                    </m:r>
                                  </m:sub>
                                </m:sSub>
                              </m:oMath>
                            </m:oMathPara>
                          </a14:m>
                          <a:endParaRPr lang="en-NZ"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smtClean="0">
                                        <a:solidFill>
                                          <a:schemeClr val="accent6">
                                            <a:lumMod val="50000"/>
                                          </a:schemeClr>
                                        </a:solidFill>
                                        <a:latin typeface="Cambria Math" panose="02040503050406030204" pitchFamily="18" charset="0"/>
                                      </a:rPr>
                                      <m:t>h</m:t>
                                    </m:r>
                                  </m:e>
                                  <m:sub>
                                    <m:r>
                                      <a:rPr lang="en-NZ" b="0" smtClean="0">
                                        <a:solidFill>
                                          <a:schemeClr val="accent6">
                                            <a:lumMod val="50000"/>
                                          </a:schemeClr>
                                        </a:solidFill>
                                        <a:latin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smtClean="0">
                                        <a:solidFill>
                                          <a:schemeClr val="accent6">
                                            <a:lumMod val="50000"/>
                                          </a:schemeClr>
                                        </a:solidFill>
                                        <a:latin typeface="Cambria Math" panose="02040503050406030204" pitchFamily="18" charset="0"/>
                                      </a:rPr>
                                      <m:t>𝑥</m:t>
                                    </m:r>
                                  </m:e>
                                </m:d>
                              </m:oMath>
                            </m:oMathPara>
                          </a14:m>
                          <a:endParaRPr lang="en-NZ" dirty="0"/>
                        </a:p>
                      </a:txBody>
                      <a:tcPr/>
                    </a:tc>
                    <a:extLst>
                      <a:ext uri="{0D108BD9-81ED-4DB2-BD59-A6C34878D82A}">
                        <a16:rowId xmlns:a16="http://schemas.microsoft.com/office/drawing/2014/main" val="202583375"/>
                      </a:ext>
                    </a:extLst>
                  </a:tr>
                  <a:tr h="370840">
                    <a:tc>
                      <a:txBody>
                        <a:bodyPr/>
                        <a:lstStyle/>
                        <a:p>
                          <a:pPr algn="ctr"/>
                          <a:r>
                            <a:rPr lang="en-NZ" dirty="0"/>
                            <a:t>0</a:t>
                          </a:r>
                        </a:p>
                      </a:txBody>
                      <a:tcPr/>
                    </a:tc>
                    <a:tc>
                      <a:txBody>
                        <a:bodyPr/>
                        <a:lstStyle/>
                        <a:p>
                          <a:pPr algn="ctr"/>
                          <a:r>
                            <a:rPr lang="en-NZ"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3</m:t>
                                    </m:r>
                                    <m:r>
                                      <a:rPr lang="en-NZ" sz="1800" b="0" u="none" strike="noStrike" smtClean="0">
                                        <a:solidFill>
                                          <a:schemeClr val="accent6">
                                            <a:lumMod val="50000"/>
                                          </a:schemeClr>
                                        </a:solidFill>
                                        <a:effectLst/>
                                        <a:latin typeface="Cambria Math" panose="02040503050406030204" pitchFamily="18" charset="0"/>
                                      </a:rPr>
                                      <m:t>0</m:t>
                                    </m:r>
                                  </m:e>
                                </m:d>
                                <m:r>
                                  <a:rPr lang="en-NZ" sz="1800" b="0" u="none" strike="noStrike" smtClean="0">
                                    <a:solidFill>
                                      <a:schemeClr val="accent6">
                                        <a:lumMod val="50000"/>
                                      </a:schemeClr>
                                    </a:solidFill>
                                    <a:effectLst/>
                                    <a:latin typeface="Cambria Math" panose="02040503050406030204" pitchFamily="18" charset="0"/>
                                  </a:rPr>
                                  <m:t>≈0</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2863317310"/>
                      </a:ext>
                    </a:extLst>
                  </a:tr>
                  <a:tr h="370840">
                    <a:tc>
                      <a:txBody>
                        <a:bodyPr/>
                        <a:lstStyle/>
                        <a:p>
                          <a:pPr algn="ctr"/>
                          <a:r>
                            <a:rPr lang="en-NZ" dirty="0"/>
                            <a:t>0</a:t>
                          </a:r>
                        </a:p>
                      </a:txBody>
                      <a:tcPr/>
                    </a:tc>
                    <a:tc>
                      <a:txBody>
                        <a:bodyPr/>
                        <a:lstStyle/>
                        <a:p>
                          <a:pPr algn="ctr"/>
                          <a:r>
                            <a:rPr lang="en-NZ"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r>
                                      <a:rPr lang="en-NZ" sz="1800" b="0" u="none" strike="noStrike" smtClean="0">
                                        <a:solidFill>
                                          <a:schemeClr val="accent6">
                                            <a:lumMod val="50000"/>
                                          </a:schemeClr>
                                        </a:solidFill>
                                        <a:effectLst/>
                                        <a:latin typeface="Cambria Math" panose="02040503050406030204" pitchFamily="18" charset="0"/>
                                      </a:rPr>
                                      <m:t>0</m:t>
                                    </m:r>
                                  </m:e>
                                </m:d>
                                <m:r>
                                  <a:rPr lang="en-NZ" sz="1800" b="0" u="none" strike="noStrike" smtClean="0">
                                    <a:solidFill>
                                      <a:schemeClr val="accent6">
                                        <a:lumMod val="50000"/>
                                      </a:schemeClr>
                                    </a:solidFill>
                                    <a:effectLst/>
                                    <a:latin typeface="Cambria Math" panose="02040503050406030204" pitchFamily="18" charset="0"/>
                                  </a:rPr>
                                  <m:t>≈0</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1544580216"/>
                      </a:ext>
                    </a:extLst>
                  </a:tr>
                  <a:tr h="370840">
                    <a:tc>
                      <a:txBody>
                        <a:bodyPr/>
                        <a:lstStyle/>
                        <a:p>
                          <a:pPr algn="ctr"/>
                          <a:r>
                            <a:rPr lang="en-NZ" dirty="0"/>
                            <a:t>1</a:t>
                          </a:r>
                        </a:p>
                      </a:txBody>
                      <a:tcPr/>
                    </a:tc>
                    <a:tc>
                      <a:txBody>
                        <a:bodyPr/>
                        <a:lstStyle/>
                        <a:p>
                          <a:pPr algn="ctr"/>
                          <a:r>
                            <a:rPr lang="en-NZ"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r>
                                      <a:rPr lang="en-NZ" sz="1800" b="0" u="none" strike="noStrike" smtClean="0">
                                        <a:solidFill>
                                          <a:schemeClr val="accent6">
                                            <a:lumMod val="50000"/>
                                          </a:schemeClr>
                                        </a:solidFill>
                                        <a:effectLst/>
                                        <a:latin typeface="Cambria Math" panose="02040503050406030204" pitchFamily="18" charset="0"/>
                                      </a:rPr>
                                      <m:t>0</m:t>
                                    </m:r>
                                  </m:e>
                                </m:d>
                                <m:r>
                                  <a:rPr lang="en-NZ" sz="1800" b="0" u="none" strike="noStrike" smtClean="0">
                                    <a:solidFill>
                                      <a:schemeClr val="accent6">
                                        <a:lumMod val="50000"/>
                                      </a:schemeClr>
                                    </a:solidFill>
                                    <a:effectLst/>
                                    <a:latin typeface="Cambria Math" panose="02040503050406030204" pitchFamily="18" charset="0"/>
                                  </a:rPr>
                                  <m:t>≈0</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1431632093"/>
                      </a:ext>
                    </a:extLst>
                  </a:tr>
                  <a:tr h="370840">
                    <a:tc>
                      <a:txBody>
                        <a:bodyPr/>
                        <a:lstStyle/>
                        <a:p>
                          <a:pPr algn="ctr"/>
                          <a:r>
                            <a:rPr lang="en-NZ" dirty="0"/>
                            <a:t>1</a:t>
                          </a:r>
                        </a:p>
                      </a:txBody>
                      <a:tcPr/>
                    </a:tc>
                    <a:tc>
                      <a:txBody>
                        <a:bodyPr/>
                        <a:lstStyle/>
                        <a:p>
                          <a:pPr algn="ctr"/>
                          <a:r>
                            <a:rPr lang="en-NZ"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i="1"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10</m:t>
                                    </m:r>
                                  </m:e>
                                </m:d>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2536432508"/>
                      </a:ext>
                    </a:extLst>
                  </a:tr>
                </a:tbl>
              </a:graphicData>
            </a:graphic>
          </p:graphicFrame>
        </mc:Choice>
        <mc:Fallback xmlns="">
          <p:graphicFrame>
            <p:nvGraphicFramePr>
              <p:cNvPr id="9" name="Table 10">
                <a:extLst>
                  <a:ext uri="{FF2B5EF4-FFF2-40B4-BE49-F238E27FC236}">
                    <a16:creationId xmlns:a16="http://schemas.microsoft.com/office/drawing/2014/main" id="{D61AF44A-14EE-4D92-80EC-5314DDD60493}"/>
                  </a:ext>
                </a:extLst>
              </p:cNvPr>
              <p:cNvGraphicFramePr>
                <a:graphicFrameLocks noGrp="1"/>
              </p:cNvGraphicFramePr>
              <p:nvPr>
                <p:extLst>
                  <p:ext uri="{D42A27DB-BD31-4B8C-83A1-F6EECF244321}">
                    <p14:modId xmlns:p14="http://schemas.microsoft.com/office/powerpoint/2010/main" val="2914996415"/>
                  </p:ext>
                </p:extLst>
              </p:nvPr>
            </p:nvGraphicFramePr>
            <p:xfrm>
              <a:off x="7391260" y="3199546"/>
              <a:ext cx="3605314" cy="1854200"/>
            </p:xfrm>
            <a:graphic>
              <a:graphicData uri="http://schemas.openxmlformats.org/drawingml/2006/table">
                <a:tbl>
                  <a:tblPr firstRow="1" lastCol="1">
                    <a:tableStyleId>{9D7B26C5-4107-4FEC-AEDC-1716B250A1EF}</a:tableStyleId>
                  </a:tblPr>
                  <a:tblGrid>
                    <a:gridCol w="985343">
                      <a:extLst>
                        <a:ext uri="{9D8B030D-6E8A-4147-A177-3AD203B41FA5}">
                          <a16:colId xmlns:a16="http://schemas.microsoft.com/office/drawing/2014/main" val="4220366259"/>
                        </a:ext>
                      </a:extLst>
                    </a:gridCol>
                    <a:gridCol w="411348">
                      <a:extLst>
                        <a:ext uri="{9D8B030D-6E8A-4147-A177-3AD203B41FA5}">
                          <a16:colId xmlns:a16="http://schemas.microsoft.com/office/drawing/2014/main" val="710116049"/>
                        </a:ext>
                      </a:extLst>
                    </a:gridCol>
                    <a:gridCol w="2208623">
                      <a:extLst>
                        <a:ext uri="{9D8B030D-6E8A-4147-A177-3AD203B41FA5}">
                          <a16:colId xmlns:a16="http://schemas.microsoft.com/office/drawing/2014/main" val="382969728"/>
                        </a:ext>
                      </a:extLst>
                    </a:gridCol>
                  </a:tblGrid>
                  <a:tr h="370840">
                    <a:tc>
                      <a:txBody>
                        <a:bodyPr/>
                        <a:lstStyle/>
                        <a:p>
                          <a:endParaRPr lang="en-US"/>
                        </a:p>
                      </a:txBody>
                      <a:tcPr>
                        <a:blipFill>
                          <a:blip r:embed="rId5"/>
                          <a:stretch>
                            <a:fillRect t="-1639" r="-266049" b="-424590"/>
                          </a:stretch>
                        </a:blipFill>
                      </a:tcPr>
                    </a:tc>
                    <a:tc>
                      <a:txBody>
                        <a:bodyPr/>
                        <a:lstStyle/>
                        <a:p>
                          <a:endParaRPr lang="en-US"/>
                        </a:p>
                      </a:txBody>
                      <a:tcPr>
                        <a:blipFill>
                          <a:blip r:embed="rId5"/>
                          <a:stretch>
                            <a:fillRect l="-241791" t="-1639" r="-543284" b="-424590"/>
                          </a:stretch>
                        </a:blipFill>
                      </a:tcPr>
                    </a:tc>
                    <a:tc>
                      <a:txBody>
                        <a:bodyPr/>
                        <a:lstStyle/>
                        <a:p>
                          <a:endParaRPr lang="en-US"/>
                        </a:p>
                      </a:txBody>
                      <a:tcPr>
                        <a:blipFill>
                          <a:blip r:embed="rId5"/>
                          <a:stretch>
                            <a:fillRect l="-63085" t="-1639" r="-275" b="-424590"/>
                          </a:stretch>
                        </a:blipFill>
                      </a:tcPr>
                    </a:tc>
                    <a:extLst>
                      <a:ext uri="{0D108BD9-81ED-4DB2-BD59-A6C34878D82A}">
                        <a16:rowId xmlns:a16="http://schemas.microsoft.com/office/drawing/2014/main" val="202583375"/>
                      </a:ext>
                    </a:extLst>
                  </a:tr>
                  <a:tr h="370840">
                    <a:tc>
                      <a:txBody>
                        <a:bodyPr/>
                        <a:lstStyle/>
                        <a:p>
                          <a:pPr algn="ctr"/>
                          <a:r>
                            <a:rPr lang="en-NZ" dirty="0"/>
                            <a:t>0</a:t>
                          </a:r>
                        </a:p>
                      </a:txBody>
                      <a:tcPr/>
                    </a:tc>
                    <a:tc>
                      <a:txBody>
                        <a:bodyPr/>
                        <a:lstStyle/>
                        <a:p>
                          <a:pPr algn="ctr"/>
                          <a:r>
                            <a:rPr lang="en-NZ" dirty="0"/>
                            <a:t>0</a:t>
                          </a:r>
                        </a:p>
                      </a:txBody>
                      <a:tcPr/>
                    </a:tc>
                    <a:tc>
                      <a:txBody>
                        <a:bodyPr/>
                        <a:lstStyle/>
                        <a:p>
                          <a:endParaRPr lang="en-US"/>
                        </a:p>
                      </a:txBody>
                      <a:tcPr>
                        <a:blipFill>
                          <a:blip r:embed="rId5"/>
                          <a:stretch>
                            <a:fillRect l="-63085" t="-101639" r="-275" b="-324590"/>
                          </a:stretch>
                        </a:blipFill>
                      </a:tcPr>
                    </a:tc>
                    <a:extLst>
                      <a:ext uri="{0D108BD9-81ED-4DB2-BD59-A6C34878D82A}">
                        <a16:rowId xmlns:a16="http://schemas.microsoft.com/office/drawing/2014/main" val="2863317310"/>
                      </a:ext>
                    </a:extLst>
                  </a:tr>
                  <a:tr h="370840">
                    <a:tc>
                      <a:txBody>
                        <a:bodyPr/>
                        <a:lstStyle/>
                        <a:p>
                          <a:pPr algn="ctr"/>
                          <a:r>
                            <a:rPr lang="en-NZ" dirty="0"/>
                            <a:t>0</a:t>
                          </a:r>
                        </a:p>
                      </a:txBody>
                      <a:tcPr/>
                    </a:tc>
                    <a:tc>
                      <a:txBody>
                        <a:bodyPr/>
                        <a:lstStyle/>
                        <a:p>
                          <a:pPr algn="ctr"/>
                          <a:r>
                            <a:rPr lang="en-NZ" dirty="0"/>
                            <a:t>1</a:t>
                          </a:r>
                        </a:p>
                      </a:txBody>
                      <a:tcPr/>
                    </a:tc>
                    <a:tc>
                      <a:txBody>
                        <a:bodyPr/>
                        <a:lstStyle/>
                        <a:p>
                          <a:endParaRPr lang="en-US"/>
                        </a:p>
                      </a:txBody>
                      <a:tcPr>
                        <a:blipFill>
                          <a:blip r:embed="rId5"/>
                          <a:stretch>
                            <a:fillRect l="-63085" t="-198387" r="-275" b="-219355"/>
                          </a:stretch>
                        </a:blipFill>
                      </a:tcPr>
                    </a:tc>
                    <a:extLst>
                      <a:ext uri="{0D108BD9-81ED-4DB2-BD59-A6C34878D82A}">
                        <a16:rowId xmlns:a16="http://schemas.microsoft.com/office/drawing/2014/main" val="1544580216"/>
                      </a:ext>
                    </a:extLst>
                  </a:tr>
                  <a:tr h="370840">
                    <a:tc>
                      <a:txBody>
                        <a:bodyPr/>
                        <a:lstStyle/>
                        <a:p>
                          <a:pPr algn="ctr"/>
                          <a:r>
                            <a:rPr lang="en-NZ" dirty="0"/>
                            <a:t>1</a:t>
                          </a:r>
                        </a:p>
                      </a:txBody>
                      <a:tcPr/>
                    </a:tc>
                    <a:tc>
                      <a:txBody>
                        <a:bodyPr/>
                        <a:lstStyle/>
                        <a:p>
                          <a:pPr algn="ctr"/>
                          <a:r>
                            <a:rPr lang="en-NZ" dirty="0"/>
                            <a:t>0</a:t>
                          </a:r>
                        </a:p>
                      </a:txBody>
                      <a:tcPr/>
                    </a:tc>
                    <a:tc>
                      <a:txBody>
                        <a:bodyPr/>
                        <a:lstStyle/>
                        <a:p>
                          <a:endParaRPr lang="en-US"/>
                        </a:p>
                      </a:txBody>
                      <a:tcPr>
                        <a:blipFill>
                          <a:blip r:embed="rId5"/>
                          <a:stretch>
                            <a:fillRect l="-63085" t="-303279" r="-275" b="-122951"/>
                          </a:stretch>
                        </a:blipFill>
                      </a:tcPr>
                    </a:tc>
                    <a:extLst>
                      <a:ext uri="{0D108BD9-81ED-4DB2-BD59-A6C34878D82A}">
                        <a16:rowId xmlns:a16="http://schemas.microsoft.com/office/drawing/2014/main" val="1431632093"/>
                      </a:ext>
                    </a:extLst>
                  </a:tr>
                  <a:tr h="370840">
                    <a:tc>
                      <a:txBody>
                        <a:bodyPr/>
                        <a:lstStyle/>
                        <a:p>
                          <a:pPr algn="ctr"/>
                          <a:r>
                            <a:rPr lang="en-NZ" dirty="0"/>
                            <a:t>1</a:t>
                          </a:r>
                        </a:p>
                      </a:txBody>
                      <a:tcPr/>
                    </a:tc>
                    <a:tc>
                      <a:txBody>
                        <a:bodyPr/>
                        <a:lstStyle/>
                        <a:p>
                          <a:pPr algn="ctr"/>
                          <a:r>
                            <a:rPr lang="en-NZ" dirty="0"/>
                            <a:t>1</a:t>
                          </a:r>
                        </a:p>
                      </a:txBody>
                      <a:tcPr/>
                    </a:tc>
                    <a:tc>
                      <a:txBody>
                        <a:bodyPr/>
                        <a:lstStyle/>
                        <a:p>
                          <a:endParaRPr lang="en-US"/>
                        </a:p>
                      </a:txBody>
                      <a:tcPr>
                        <a:blipFill>
                          <a:blip r:embed="rId5"/>
                          <a:stretch>
                            <a:fillRect l="-63085" t="-403279" r="-275" b="-22951"/>
                          </a:stretch>
                        </a:blipFill>
                      </a:tcPr>
                    </a:tc>
                    <a:extLst>
                      <a:ext uri="{0D108BD9-81ED-4DB2-BD59-A6C34878D82A}">
                        <a16:rowId xmlns:a16="http://schemas.microsoft.com/office/drawing/2014/main" val="2536432508"/>
                      </a:ext>
                    </a:extLst>
                  </a:tr>
                </a:tbl>
              </a:graphicData>
            </a:graphic>
          </p:graphicFrame>
        </mc:Fallback>
      </mc:AlternateContent>
      <p:grpSp>
        <p:nvGrpSpPr>
          <p:cNvPr id="15" name="Group 14">
            <a:extLst>
              <a:ext uri="{FF2B5EF4-FFF2-40B4-BE49-F238E27FC236}">
                <a16:creationId xmlns:a16="http://schemas.microsoft.com/office/drawing/2014/main" id="{BFDB098D-4DC5-4C3B-A4FB-57716C519B42}"/>
              </a:ext>
            </a:extLst>
          </p:cNvPr>
          <p:cNvGrpSpPr/>
          <p:nvPr/>
        </p:nvGrpSpPr>
        <p:grpSpPr>
          <a:xfrm>
            <a:off x="1009092" y="2945569"/>
            <a:ext cx="5624270" cy="1755267"/>
            <a:chOff x="1009092" y="2945569"/>
            <a:chExt cx="5624270" cy="1755267"/>
          </a:xfrm>
        </p:grpSpPr>
        <p:pic>
          <p:nvPicPr>
            <p:cNvPr id="78" name="Picture 77">
              <a:extLst>
                <a:ext uri="{FF2B5EF4-FFF2-40B4-BE49-F238E27FC236}">
                  <a16:creationId xmlns:a16="http://schemas.microsoft.com/office/drawing/2014/main" id="{0E3DD0AB-023E-4EDD-8FA7-E497A1D14A83}"/>
                </a:ext>
              </a:extLst>
            </p:cNvPr>
            <p:cNvPicPr>
              <a:picLocks noChangeAspect="1"/>
            </p:cNvPicPr>
            <p:nvPr/>
          </p:nvPicPr>
          <p:blipFill>
            <a:blip r:embed="rId6"/>
            <a:stretch>
              <a:fillRect/>
            </a:stretch>
          </p:blipFill>
          <p:spPr>
            <a:xfrm>
              <a:off x="1009092" y="2945569"/>
              <a:ext cx="5624270" cy="1755267"/>
            </a:xfrm>
            <a:prstGeom prst="rect">
              <a:avLst/>
            </a:prstGeom>
          </p:spPr>
        </p:pic>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36E23E-955A-4A2E-A794-75FF319038D6}"/>
                    </a:ext>
                  </a:extLst>
                </p:cNvPr>
                <p:cNvSpPr txBox="1"/>
                <p:nvPr/>
              </p:nvSpPr>
              <p:spPr>
                <a:xfrm>
                  <a:off x="1898008" y="3127515"/>
                  <a:ext cx="476075" cy="307777"/>
                </a:xfrm>
                <a:prstGeom prst="rect">
                  <a:avLst/>
                </a:prstGeom>
                <a:solidFill>
                  <a:schemeClr val="bg1"/>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NZ" sz="1400" b="1" i="1" smtClean="0">
                                <a:solidFill>
                                  <a:schemeClr val="accent6">
                                    <a:lumMod val="50000"/>
                                  </a:schemeClr>
                                </a:solidFill>
                                <a:latin typeface="Cambria Math" panose="02040503050406030204" pitchFamily="18" charset="0"/>
                              </a:rPr>
                            </m:ctrlPr>
                          </m:sSubPr>
                          <m:e>
                            <m:r>
                              <a:rPr lang="en-NZ" sz="1400" b="1" i="1" smtClean="0">
                                <a:solidFill>
                                  <a:schemeClr val="accent6">
                                    <a:lumMod val="50000"/>
                                  </a:schemeClr>
                                </a:solidFill>
                                <a:latin typeface="Cambria Math" panose="02040503050406030204" pitchFamily="18" charset="0"/>
                              </a:rPr>
                              <m:t>𝒈</m:t>
                            </m:r>
                            <m:r>
                              <a:rPr lang="en-NZ" sz="1400" b="1" i="1" smtClean="0">
                                <a:solidFill>
                                  <a:schemeClr val="accent6">
                                    <a:lumMod val="50000"/>
                                  </a:schemeClr>
                                </a:solidFill>
                                <a:latin typeface="Cambria Math" panose="02040503050406030204" pitchFamily="18" charset="0"/>
                              </a:rPr>
                              <m:t>(</m:t>
                            </m:r>
                            <m:r>
                              <a:rPr lang="en-NZ" sz="1400" b="1" i="1" smtClean="0">
                                <a:solidFill>
                                  <a:schemeClr val="accent6">
                                    <a:lumMod val="50000"/>
                                  </a:schemeClr>
                                </a:solidFill>
                                <a:latin typeface="Cambria Math" panose="02040503050406030204" pitchFamily="18" charset="0"/>
                              </a:rPr>
                              <m:t>𝒕</m:t>
                            </m:r>
                            <m:r>
                              <a:rPr lang="en-NZ" sz="1400" b="1" i="1" smtClean="0">
                                <a:solidFill>
                                  <a:schemeClr val="accent6">
                                    <a:lumMod val="50000"/>
                                  </a:schemeClr>
                                </a:solidFill>
                                <a:latin typeface="Cambria Math" panose="02040503050406030204" pitchFamily="18" charset="0"/>
                              </a:rPr>
                              <m:t>)</m:t>
                            </m:r>
                          </m:e>
                          <m:sub>
                            <m:r>
                              <a:rPr lang="en-NZ" sz="1400" b="1" i="1">
                                <a:solidFill>
                                  <a:schemeClr val="accent6">
                                    <a:lumMod val="50000"/>
                                  </a:schemeClr>
                                </a:solidFill>
                                <a:latin typeface="Cambria Math" panose="02040503050406030204" pitchFamily="18" charset="0"/>
                              </a:rPr>
                              <m:t> </m:t>
                            </m:r>
                          </m:sub>
                        </m:sSub>
                      </m:oMath>
                    </m:oMathPara>
                  </a14:m>
                  <a:endParaRPr lang="en-NZ" sz="1400" dirty="0"/>
                </a:p>
              </p:txBody>
            </p:sp>
          </mc:Choice>
          <mc:Fallback xmlns="">
            <p:sp>
              <p:nvSpPr>
                <p:cNvPr id="79" name="TextBox 78">
                  <a:extLst>
                    <a:ext uri="{FF2B5EF4-FFF2-40B4-BE49-F238E27FC236}">
                      <a16:creationId xmlns:a16="http://schemas.microsoft.com/office/drawing/2014/main" id="{3836E23E-955A-4A2E-A794-75FF319038D6}"/>
                    </a:ext>
                  </a:extLst>
                </p:cNvPr>
                <p:cNvSpPr txBox="1">
                  <a:spLocks noRot="1" noChangeAspect="1" noMove="1" noResize="1" noEditPoints="1" noAdjustHandles="1" noChangeArrowheads="1" noChangeShapeType="1" noTextEdit="1"/>
                </p:cNvSpPr>
                <p:nvPr/>
              </p:nvSpPr>
              <p:spPr>
                <a:xfrm>
                  <a:off x="1898008" y="3127515"/>
                  <a:ext cx="476075" cy="307777"/>
                </a:xfrm>
                <a:prstGeom prst="rect">
                  <a:avLst/>
                </a:prstGeom>
                <a:blipFill>
                  <a:blip r:embed="rId7"/>
                  <a:stretch>
                    <a:fillRect r="-8974" b="-5882"/>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0D7682-7EB9-4115-BE31-E75E712D9BAA}"/>
                  </a:ext>
                </a:extLst>
              </p:cNvPr>
              <p:cNvSpPr txBox="1"/>
              <p:nvPr/>
            </p:nvSpPr>
            <p:spPr>
              <a:xfrm>
                <a:off x="7911377" y="5195790"/>
                <a:ext cx="27929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h</m:t>
                          </m:r>
                        </m:e>
                        <m:sub>
                          <m:r>
                            <a:rPr lang="en-NZ" b="0" i="1" smtClean="0">
                              <a:solidFill>
                                <a:schemeClr val="accent6">
                                  <a:lumMod val="50000"/>
                                </a:schemeClr>
                              </a:solidFill>
                              <a:latin typeface="Cambria Math" panose="02040503050406030204" pitchFamily="18" charset="0"/>
                              <a:ea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i="1" smtClean="0">
                              <a:solidFill>
                                <a:schemeClr val="accent6">
                                  <a:lumMod val="50000"/>
                                </a:schemeClr>
                              </a:solidFill>
                              <a:latin typeface="Cambria Math" panose="02040503050406030204" pitchFamily="18" charset="0"/>
                            </a:rPr>
                            <m:t>𝑥</m:t>
                          </m:r>
                        </m:e>
                      </m:d>
                      <m:r>
                        <a:rPr lang="en-NZ" i="1">
                          <a:solidFill>
                            <a:schemeClr val="accent6">
                              <a:lumMod val="50000"/>
                            </a:schemeClr>
                          </a:solidFill>
                          <a:latin typeface="Cambria Math" panose="02040503050406030204" pitchFamily="18" charset="0"/>
                          <a:ea typeface="Cambria Math" panose="02040503050406030204" pitchFamily="18" charset="0"/>
                        </a:rPr>
                        <m:t>≈</m:t>
                      </m:r>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1</m:t>
                          </m:r>
                        </m:sub>
                      </m:sSub>
                      <m:r>
                        <a:rPr lang="en-NZ" b="0" i="1" smtClean="0">
                          <a:solidFill>
                            <a:schemeClr val="accent6">
                              <a:lumMod val="50000"/>
                            </a:schemeClr>
                          </a:solidFill>
                          <a:latin typeface="Cambria Math" panose="02040503050406030204" pitchFamily="18" charset="0"/>
                        </a:rPr>
                        <m:t> </m:t>
                      </m:r>
                      <m:r>
                        <a:rPr lang="en-NZ" b="0" i="1" smtClean="0">
                          <a:solidFill>
                            <a:schemeClr val="accent6">
                              <a:lumMod val="50000"/>
                            </a:schemeClr>
                          </a:solidFill>
                          <a:latin typeface="Cambria Math" panose="02040503050406030204" pitchFamily="18" charset="0"/>
                        </a:rPr>
                        <m:t>𝐴𝑁𝐷</m:t>
                      </m:r>
                      <m:r>
                        <a:rPr lang="en-NZ" b="0" i="1" smtClean="0">
                          <a:solidFill>
                            <a:schemeClr val="accent6">
                              <a:lumMod val="50000"/>
                            </a:schemeClr>
                          </a:solidFill>
                          <a:latin typeface="Cambria Math" panose="02040503050406030204" pitchFamily="18" charset="0"/>
                        </a:rPr>
                        <m:t> </m:t>
                      </m:r>
                      <m:sSub>
                        <m:sSubPr>
                          <m:ctrlPr>
                            <a:rPr lang="en-NZ" i="1">
                              <a:solidFill>
                                <a:schemeClr val="accent6">
                                  <a:lumMod val="50000"/>
                                </a:schemeClr>
                              </a:solidFill>
                              <a:latin typeface="Cambria Math" panose="02040503050406030204" pitchFamily="18" charset="0"/>
                            </a:rPr>
                          </m:ctrlPr>
                        </m:sSubPr>
                        <m:e>
                          <m:r>
                            <a:rPr lang="en-NZ" i="1">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2</m:t>
                          </m:r>
                        </m:sub>
                      </m:sSub>
                    </m:oMath>
                  </m:oMathPara>
                </a14:m>
                <a:endParaRPr lang="en-NZ" dirty="0"/>
              </a:p>
            </p:txBody>
          </p:sp>
        </mc:Choice>
        <mc:Fallback xmlns="">
          <p:sp>
            <p:nvSpPr>
              <p:cNvPr id="80" name="TextBox 79">
                <a:extLst>
                  <a:ext uri="{FF2B5EF4-FFF2-40B4-BE49-F238E27FC236}">
                    <a16:creationId xmlns:a16="http://schemas.microsoft.com/office/drawing/2014/main" id="{8A0D7682-7EB9-4115-BE31-E75E712D9BAA}"/>
                  </a:ext>
                </a:extLst>
              </p:cNvPr>
              <p:cNvSpPr txBox="1">
                <a:spLocks noRot="1" noChangeAspect="1" noMove="1" noResize="1" noEditPoints="1" noAdjustHandles="1" noChangeArrowheads="1" noChangeShapeType="1" noTextEdit="1"/>
              </p:cNvSpPr>
              <p:nvPr/>
            </p:nvSpPr>
            <p:spPr>
              <a:xfrm>
                <a:off x="7911377" y="5195790"/>
                <a:ext cx="2792975" cy="369332"/>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341420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Simple Example 2: OR Function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5035353"/>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i="1" dirty="0">
                <a:solidFill>
                  <a:schemeClr val="accent6">
                    <a:lumMod val="50000"/>
                  </a:schemeClr>
                </a:solidFill>
              </a:rPr>
              <a:t>Ɵ</a:t>
            </a:r>
            <a:r>
              <a:rPr lang="en-NZ" i="1" baseline="-25000" dirty="0">
                <a:solidFill>
                  <a:schemeClr val="accent6">
                    <a:lumMod val="50000"/>
                  </a:schemeClr>
                </a:solidFill>
              </a:rPr>
              <a:t>10</a:t>
            </a:r>
            <a:r>
              <a:rPr lang="en-NZ" i="1" baseline="30000" dirty="0">
                <a:solidFill>
                  <a:schemeClr val="accent6">
                    <a:lumMod val="50000"/>
                  </a:schemeClr>
                </a:solidFill>
              </a:rPr>
              <a:t>1</a:t>
            </a:r>
            <a:r>
              <a:rPr lang="en-NZ" i="1" dirty="0">
                <a:solidFill>
                  <a:schemeClr val="accent6">
                    <a:lumMod val="50000"/>
                  </a:schemeClr>
                </a:solidFill>
              </a:rPr>
              <a:t> = -10, Ɵ</a:t>
            </a:r>
            <a:r>
              <a:rPr lang="en-NZ" i="1" baseline="-25000" dirty="0">
                <a:solidFill>
                  <a:schemeClr val="accent6">
                    <a:lumMod val="50000"/>
                  </a:schemeClr>
                </a:solidFill>
              </a:rPr>
              <a:t>11</a:t>
            </a:r>
            <a:r>
              <a:rPr lang="en-NZ" i="1" baseline="30000" dirty="0">
                <a:solidFill>
                  <a:schemeClr val="accent6">
                    <a:lumMod val="50000"/>
                  </a:schemeClr>
                </a:solidFill>
              </a:rPr>
              <a:t>1</a:t>
            </a:r>
            <a:r>
              <a:rPr lang="en-NZ" i="1" dirty="0">
                <a:solidFill>
                  <a:schemeClr val="accent6">
                    <a:lumMod val="50000"/>
                  </a:schemeClr>
                </a:solidFill>
              </a:rPr>
              <a:t> = 20, Ɵ</a:t>
            </a:r>
            <a:r>
              <a:rPr lang="en-NZ" i="1" baseline="-25000" dirty="0">
                <a:solidFill>
                  <a:schemeClr val="accent6">
                    <a:lumMod val="50000"/>
                  </a:schemeClr>
                </a:solidFill>
              </a:rPr>
              <a:t>12</a:t>
            </a:r>
            <a:r>
              <a:rPr lang="en-NZ" i="1" baseline="30000" dirty="0">
                <a:solidFill>
                  <a:schemeClr val="accent6">
                    <a:lumMod val="50000"/>
                  </a:schemeClr>
                </a:solidFill>
              </a:rPr>
              <a:t>1</a:t>
            </a:r>
            <a:r>
              <a:rPr lang="en-NZ" i="1" dirty="0">
                <a:solidFill>
                  <a:schemeClr val="accent6">
                    <a:lumMod val="50000"/>
                  </a:schemeClr>
                </a:solidFill>
              </a:rPr>
              <a:t> = 20</a:t>
            </a:r>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r>
              <a:rPr lang="en-NZ" dirty="0"/>
              <a:t>As we can see, when we evaluate each of the four possible input and (0,1), (1,0) and (1,1) gives a positive output.</a:t>
            </a:r>
          </a:p>
          <a:p>
            <a:pPr marL="285750" indent="-285750">
              <a:lnSpc>
                <a:spcPct val="150000"/>
              </a:lnSpc>
              <a:buFont typeface="Arial" panose="020B0604020202020204" pitchFamily="34" charset="0"/>
              <a:buChar char="•"/>
            </a:pPr>
            <a:endParaRPr lang="en-NZ"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9814BC-B974-4B33-A31E-B95B26A5AF8F}"/>
                  </a:ext>
                </a:extLst>
              </p:cNvPr>
              <p:cNvSpPr txBox="1"/>
              <p:nvPr/>
            </p:nvSpPr>
            <p:spPr>
              <a:xfrm>
                <a:off x="7589150" y="2227998"/>
                <a:ext cx="3209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h</m:t>
                          </m:r>
                        </m:e>
                        <m:sub>
                          <m:r>
                            <a:rPr lang="en-NZ" b="0" i="1" smtClean="0">
                              <a:solidFill>
                                <a:schemeClr val="accent6">
                                  <a:lumMod val="50000"/>
                                </a:schemeClr>
                              </a:solidFill>
                              <a:latin typeface="Cambria Math" panose="02040503050406030204" pitchFamily="18" charset="0"/>
                              <a:ea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i="1" smtClean="0">
                              <a:solidFill>
                                <a:schemeClr val="accent6">
                                  <a:lumMod val="50000"/>
                                </a:schemeClr>
                              </a:solidFill>
                              <a:latin typeface="Cambria Math" panose="02040503050406030204" pitchFamily="18" charset="0"/>
                            </a:rPr>
                            <m:t>𝑥</m:t>
                          </m:r>
                        </m:e>
                      </m:d>
                      <m:r>
                        <a:rPr lang="en-NZ" b="0" i="1" smtClean="0">
                          <a:solidFill>
                            <a:schemeClr val="accent6">
                              <a:lumMod val="50000"/>
                            </a:schemeClr>
                          </a:solidFill>
                          <a:latin typeface="Cambria Math" panose="02040503050406030204" pitchFamily="18" charset="0"/>
                        </a:rPr>
                        <m:t>=</m:t>
                      </m:r>
                      <m:r>
                        <a:rPr lang="en-NZ" b="0" i="1" smtClean="0">
                          <a:solidFill>
                            <a:schemeClr val="accent6">
                              <a:lumMod val="50000"/>
                            </a:schemeClr>
                          </a:solidFill>
                          <a:latin typeface="Cambria Math" panose="02040503050406030204" pitchFamily="18" charset="0"/>
                        </a:rPr>
                        <m:t>𝑔</m:t>
                      </m:r>
                      <m:r>
                        <a:rPr lang="en-NZ" b="0" i="1" smtClean="0">
                          <a:solidFill>
                            <a:schemeClr val="accent6">
                              <a:lumMod val="50000"/>
                            </a:schemeClr>
                          </a:solidFill>
                          <a:latin typeface="Cambria Math" panose="02040503050406030204" pitchFamily="18" charset="0"/>
                        </a:rPr>
                        <m:t>(−10+20</m:t>
                      </m:r>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1</m:t>
                          </m:r>
                        </m:sub>
                      </m:sSub>
                      <m:r>
                        <a:rPr lang="en-NZ" b="0" i="1" smtClean="0">
                          <a:solidFill>
                            <a:schemeClr val="accent6">
                              <a:lumMod val="50000"/>
                            </a:schemeClr>
                          </a:solidFill>
                          <a:latin typeface="Cambria Math" panose="02040503050406030204" pitchFamily="18" charset="0"/>
                        </a:rPr>
                        <m:t>+</m:t>
                      </m:r>
                      <m:r>
                        <a:rPr lang="en-NZ" i="1">
                          <a:solidFill>
                            <a:schemeClr val="accent6">
                              <a:lumMod val="50000"/>
                            </a:schemeClr>
                          </a:solidFill>
                          <a:latin typeface="Cambria Math" panose="02040503050406030204" pitchFamily="18" charset="0"/>
                        </a:rPr>
                        <m:t>20</m:t>
                      </m:r>
                      <m:sSub>
                        <m:sSubPr>
                          <m:ctrlPr>
                            <a:rPr lang="en-NZ" i="1">
                              <a:solidFill>
                                <a:schemeClr val="accent6">
                                  <a:lumMod val="50000"/>
                                </a:schemeClr>
                              </a:solidFill>
                              <a:latin typeface="Cambria Math" panose="02040503050406030204" pitchFamily="18" charset="0"/>
                            </a:rPr>
                          </m:ctrlPr>
                        </m:sSubPr>
                        <m:e>
                          <m:r>
                            <a:rPr lang="en-NZ" i="1">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2</m:t>
                          </m:r>
                        </m:sub>
                      </m:sSub>
                      <m:r>
                        <a:rPr lang="en-NZ" b="0" i="1" smtClean="0">
                          <a:solidFill>
                            <a:schemeClr val="accent6">
                              <a:lumMod val="50000"/>
                            </a:schemeClr>
                          </a:solidFill>
                          <a:latin typeface="Cambria Math" panose="02040503050406030204" pitchFamily="18" charset="0"/>
                        </a:rPr>
                        <m:t>)</m:t>
                      </m:r>
                    </m:oMath>
                  </m:oMathPara>
                </a14:m>
                <a:endParaRPr lang="en-NZ" dirty="0">
                  <a:solidFill>
                    <a:schemeClr val="accent6">
                      <a:lumMod val="50000"/>
                    </a:schemeClr>
                  </a:solidFill>
                </a:endParaRPr>
              </a:p>
            </p:txBody>
          </p:sp>
        </mc:Choice>
        <mc:Fallback xmlns="">
          <p:sp>
            <p:nvSpPr>
              <p:cNvPr id="6" name="TextBox 5">
                <a:extLst>
                  <a:ext uri="{FF2B5EF4-FFF2-40B4-BE49-F238E27FC236}">
                    <a16:creationId xmlns:a16="http://schemas.microsoft.com/office/drawing/2014/main" id="{599814BC-B974-4B33-A31E-B95B26A5AF8F}"/>
                  </a:ext>
                </a:extLst>
              </p:cNvPr>
              <p:cNvSpPr txBox="1">
                <a:spLocks noRot="1" noChangeAspect="1" noMove="1" noResize="1" noEditPoints="1" noAdjustHandles="1" noChangeArrowheads="1" noChangeShapeType="1" noTextEdit="1"/>
              </p:cNvSpPr>
              <p:nvPr/>
            </p:nvSpPr>
            <p:spPr>
              <a:xfrm>
                <a:off x="7589150" y="2227998"/>
                <a:ext cx="3209533" cy="276999"/>
              </a:xfrm>
              <a:prstGeom prst="rect">
                <a:avLst/>
              </a:prstGeom>
              <a:blipFill>
                <a:blip r:embed="rId7"/>
                <a:stretch>
                  <a:fillRect l="-1331" t="-2174" r="-2471" b="-3260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graphicFrame>
            <p:nvGraphicFramePr>
              <p:cNvPr id="9" name="Table 10">
                <a:extLst>
                  <a:ext uri="{FF2B5EF4-FFF2-40B4-BE49-F238E27FC236}">
                    <a16:creationId xmlns:a16="http://schemas.microsoft.com/office/drawing/2014/main" id="{D61AF44A-14EE-4D92-80EC-5314DDD60493}"/>
                  </a:ext>
                </a:extLst>
              </p:cNvPr>
              <p:cNvGraphicFramePr>
                <a:graphicFrameLocks noGrp="1"/>
              </p:cNvGraphicFramePr>
              <p:nvPr/>
            </p:nvGraphicFramePr>
            <p:xfrm>
              <a:off x="7391259" y="2807782"/>
              <a:ext cx="3605314" cy="1854200"/>
            </p:xfrm>
            <a:graphic>
              <a:graphicData uri="http://schemas.openxmlformats.org/drawingml/2006/table">
                <a:tbl>
                  <a:tblPr firstRow="1" lastCol="1">
                    <a:tableStyleId>{9D7B26C5-4107-4FEC-AEDC-1716B250A1EF}</a:tableStyleId>
                  </a:tblPr>
                  <a:tblGrid>
                    <a:gridCol w="985343">
                      <a:extLst>
                        <a:ext uri="{9D8B030D-6E8A-4147-A177-3AD203B41FA5}">
                          <a16:colId xmlns:a16="http://schemas.microsoft.com/office/drawing/2014/main" val="4220366259"/>
                        </a:ext>
                      </a:extLst>
                    </a:gridCol>
                    <a:gridCol w="411348">
                      <a:extLst>
                        <a:ext uri="{9D8B030D-6E8A-4147-A177-3AD203B41FA5}">
                          <a16:colId xmlns:a16="http://schemas.microsoft.com/office/drawing/2014/main" val="710116049"/>
                        </a:ext>
                      </a:extLst>
                    </a:gridCol>
                    <a:gridCol w="2208623">
                      <a:extLst>
                        <a:ext uri="{9D8B030D-6E8A-4147-A177-3AD203B41FA5}">
                          <a16:colId xmlns:a16="http://schemas.microsoft.com/office/drawing/2014/main" val="382969728"/>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b="0" smtClean="0">
                                        <a:latin typeface="Cambria Math" panose="02040503050406030204" pitchFamily="18" charset="0"/>
                                      </a:rPr>
                                      <m:t>𝑥</m:t>
                                    </m:r>
                                  </m:e>
                                  <m:sub>
                                    <m:r>
                                      <a:rPr lang="en-NZ" b="0" smtClean="0">
                                        <a:latin typeface="Cambria Math" panose="02040503050406030204" pitchFamily="18" charset="0"/>
                                      </a:rPr>
                                      <m:t>1</m:t>
                                    </m:r>
                                  </m:sub>
                                </m:sSub>
                              </m:oMath>
                            </m:oMathPara>
                          </a14:m>
                          <a:endParaRPr lang="en-NZ"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b="0" smtClean="0">
                                        <a:latin typeface="Cambria Math" panose="02040503050406030204" pitchFamily="18" charset="0"/>
                                      </a:rPr>
                                      <m:t>𝑥</m:t>
                                    </m:r>
                                  </m:e>
                                  <m:sub>
                                    <m:r>
                                      <a:rPr lang="en-NZ" b="0" smtClean="0">
                                        <a:latin typeface="Cambria Math" panose="02040503050406030204" pitchFamily="18" charset="0"/>
                                      </a:rPr>
                                      <m:t>2</m:t>
                                    </m:r>
                                  </m:sub>
                                </m:sSub>
                              </m:oMath>
                            </m:oMathPara>
                          </a14:m>
                          <a:endParaRPr lang="en-NZ"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smtClean="0">
                                        <a:solidFill>
                                          <a:schemeClr val="accent6">
                                            <a:lumMod val="50000"/>
                                          </a:schemeClr>
                                        </a:solidFill>
                                        <a:latin typeface="Cambria Math" panose="02040503050406030204" pitchFamily="18" charset="0"/>
                                      </a:rPr>
                                      <m:t>h</m:t>
                                    </m:r>
                                  </m:e>
                                  <m:sub>
                                    <m:r>
                                      <a:rPr lang="en-NZ" b="0" smtClean="0">
                                        <a:solidFill>
                                          <a:schemeClr val="accent6">
                                            <a:lumMod val="50000"/>
                                          </a:schemeClr>
                                        </a:solidFill>
                                        <a:latin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smtClean="0">
                                        <a:solidFill>
                                          <a:schemeClr val="accent6">
                                            <a:lumMod val="50000"/>
                                          </a:schemeClr>
                                        </a:solidFill>
                                        <a:latin typeface="Cambria Math" panose="02040503050406030204" pitchFamily="18" charset="0"/>
                                      </a:rPr>
                                      <m:t>𝑥</m:t>
                                    </m:r>
                                  </m:e>
                                </m:d>
                              </m:oMath>
                            </m:oMathPara>
                          </a14:m>
                          <a:endParaRPr lang="en-NZ" dirty="0"/>
                        </a:p>
                      </a:txBody>
                      <a:tcPr/>
                    </a:tc>
                    <a:extLst>
                      <a:ext uri="{0D108BD9-81ED-4DB2-BD59-A6C34878D82A}">
                        <a16:rowId xmlns:a16="http://schemas.microsoft.com/office/drawing/2014/main" val="202583375"/>
                      </a:ext>
                    </a:extLst>
                  </a:tr>
                  <a:tr h="370840">
                    <a:tc>
                      <a:txBody>
                        <a:bodyPr/>
                        <a:lstStyle/>
                        <a:p>
                          <a:pPr algn="ctr"/>
                          <a:r>
                            <a:rPr lang="en-NZ" dirty="0"/>
                            <a:t>0</a:t>
                          </a:r>
                        </a:p>
                      </a:txBody>
                      <a:tcPr/>
                    </a:tc>
                    <a:tc>
                      <a:txBody>
                        <a:bodyPr/>
                        <a:lstStyle/>
                        <a:p>
                          <a:pPr algn="ctr"/>
                          <a:r>
                            <a:rPr lang="en-NZ"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r>
                                      <a:rPr lang="en-NZ" sz="1800" b="0" u="none" strike="noStrike" smtClean="0">
                                        <a:solidFill>
                                          <a:schemeClr val="accent6">
                                            <a:lumMod val="50000"/>
                                          </a:schemeClr>
                                        </a:solidFill>
                                        <a:effectLst/>
                                        <a:latin typeface="Cambria Math" panose="02040503050406030204" pitchFamily="18" charset="0"/>
                                      </a:rPr>
                                      <m:t>0</m:t>
                                    </m:r>
                                  </m:e>
                                </m:d>
                                <m:r>
                                  <a:rPr lang="en-NZ" sz="1800" b="0" u="none" strike="noStrike" smtClean="0">
                                    <a:solidFill>
                                      <a:schemeClr val="accent6">
                                        <a:lumMod val="50000"/>
                                      </a:schemeClr>
                                    </a:solidFill>
                                    <a:effectLst/>
                                    <a:latin typeface="Cambria Math" panose="02040503050406030204" pitchFamily="18" charset="0"/>
                                  </a:rPr>
                                  <m:t>≈0</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2863317310"/>
                      </a:ext>
                    </a:extLst>
                  </a:tr>
                  <a:tr h="370840">
                    <a:tc>
                      <a:txBody>
                        <a:bodyPr/>
                        <a:lstStyle/>
                        <a:p>
                          <a:pPr algn="ctr"/>
                          <a:r>
                            <a:rPr lang="en-NZ" dirty="0"/>
                            <a:t>0</a:t>
                          </a:r>
                        </a:p>
                      </a:txBody>
                      <a:tcPr/>
                    </a:tc>
                    <a:tc>
                      <a:txBody>
                        <a:bodyPr/>
                        <a:lstStyle/>
                        <a:p>
                          <a:pPr algn="ctr"/>
                          <a:r>
                            <a:rPr lang="en-NZ"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i="0" u="none" strike="noStrike" smtClean="0">
                                        <a:solidFill>
                                          <a:schemeClr val="accent6">
                                            <a:lumMod val="50000"/>
                                          </a:schemeClr>
                                        </a:solidFill>
                                        <a:effectLst/>
                                        <a:latin typeface="Cambria Math" panose="02040503050406030204" pitchFamily="18" charset="0"/>
                                      </a:rPr>
                                      <m:t>+1</m:t>
                                    </m:r>
                                    <m:r>
                                      <a:rPr lang="en-NZ" sz="1800" b="0" u="none" strike="noStrike" smtClean="0">
                                        <a:solidFill>
                                          <a:schemeClr val="accent6">
                                            <a:lumMod val="50000"/>
                                          </a:schemeClr>
                                        </a:solidFill>
                                        <a:effectLst/>
                                        <a:latin typeface="Cambria Math" panose="02040503050406030204" pitchFamily="18" charset="0"/>
                                      </a:rPr>
                                      <m:t>0</m:t>
                                    </m:r>
                                  </m:e>
                                </m:d>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1544580216"/>
                      </a:ext>
                    </a:extLst>
                  </a:tr>
                  <a:tr h="370840">
                    <a:tc>
                      <a:txBody>
                        <a:bodyPr/>
                        <a:lstStyle/>
                        <a:p>
                          <a:pPr algn="ctr"/>
                          <a:r>
                            <a:rPr lang="en-NZ" dirty="0"/>
                            <a:t>1</a:t>
                          </a:r>
                        </a:p>
                      </a:txBody>
                      <a:tcPr/>
                    </a:tc>
                    <a:tc>
                      <a:txBody>
                        <a:bodyPr/>
                        <a:lstStyle/>
                        <a:p>
                          <a:pPr algn="ctr"/>
                          <a:r>
                            <a:rPr lang="en-NZ"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i="0" u="none" strike="noStrike" smtClean="0">
                                        <a:solidFill>
                                          <a:schemeClr val="accent6">
                                            <a:lumMod val="50000"/>
                                          </a:schemeClr>
                                        </a:solidFill>
                                        <a:effectLst/>
                                        <a:latin typeface="Cambria Math" panose="02040503050406030204" pitchFamily="18" charset="0"/>
                                      </a:rPr>
                                      <m:t>+1</m:t>
                                    </m:r>
                                    <m:r>
                                      <a:rPr lang="en-NZ" sz="1800" b="0" u="none" strike="noStrike" smtClean="0">
                                        <a:solidFill>
                                          <a:schemeClr val="accent6">
                                            <a:lumMod val="50000"/>
                                          </a:schemeClr>
                                        </a:solidFill>
                                        <a:effectLst/>
                                        <a:latin typeface="Cambria Math" panose="02040503050406030204" pitchFamily="18" charset="0"/>
                                      </a:rPr>
                                      <m:t>0</m:t>
                                    </m:r>
                                  </m:e>
                                </m:d>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1431632093"/>
                      </a:ext>
                    </a:extLst>
                  </a:tr>
                  <a:tr h="370840">
                    <a:tc>
                      <a:txBody>
                        <a:bodyPr/>
                        <a:lstStyle/>
                        <a:p>
                          <a:pPr algn="ctr"/>
                          <a:r>
                            <a:rPr lang="en-NZ" dirty="0"/>
                            <a:t>1</a:t>
                          </a:r>
                        </a:p>
                      </a:txBody>
                      <a:tcPr/>
                    </a:tc>
                    <a:tc>
                      <a:txBody>
                        <a:bodyPr/>
                        <a:lstStyle/>
                        <a:p>
                          <a:pPr algn="ctr"/>
                          <a:r>
                            <a:rPr lang="en-NZ"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i="1"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30</m:t>
                                    </m:r>
                                  </m:e>
                                </m:d>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2536432508"/>
                      </a:ext>
                    </a:extLst>
                  </a:tr>
                </a:tbl>
              </a:graphicData>
            </a:graphic>
          </p:graphicFrame>
        </mc:Choice>
        <mc:Fallback xmlns="">
          <p:graphicFrame>
            <p:nvGraphicFramePr>
              <p:cNvPr id="9" name="Table 10">
                <a:extLst>
                  <a:ext uri="{FF2B5EF4-FFF2-40B4-BE49-F238E27FC236}">
                    <a16:creationId xmlns:a16="http://schemas.microsoft.com/office/drawing/2014/main" id="{D61AF44A-14EE-4D92-80EC-5314DDD60493}"/>
                  </a:ext>
                </a:extLst>
              </p:cNvPr>
              <p:cNvGraphicFramePr>
                <a:graphicFrameLocks noGrp="1"/>
              </p:cNvGraphicFramePr>
              <p:nvPr>
                <p:extLst>
                  <p:ext uri="{D42A27DB-BD31-4B8C-83A1-F6EECF244321}">
                    <p14:modId xmlns:p14="http://schemas.microsoft.com/office/powerpoint/2010/main" val="4194181211"/>
                  </p:ext>
                </p:extLst>
              </p:nvPr>
            </p:nvGraphicFramePr>
            <p:xfrm>
              <a:off x="7391259" y="2807782"/>
              <a:ext cx="3605314" cy="1854200"/>
            </p:xfrm>
            <a:graphic>
              <a:graphicData uri="http://schemas.openxmlformats.org/drawingml/2006/table">
                <a:tbl>
                  <a:tblPr firstRow="1" lastCol="1">
                    <a:tableStyleId>{9D7B26C5-4107-4FEC-AEDC-1716B250A1EF}</a:tableStyleId>
                  </a:tblPr>
                  <a:tblGrid>
                    <a:gridCol w="985343">
                      <a:extLst>
                        <a:ext uri="{9D8B030D-6E8A-4147-A177-3AD203B41FA5}">
                          <a16:colId xmlns:a16="http://schemas.microsoft.com/office/drawing/2014/main" val="4220366259"/>
                        </a:ext>
                      </a:extLst>
                    </a:gridCol>
                    <a:gridCol w="411348">
                      <a:extLst>
                        <a:ext uri="{9D8B030D-6E8A-4147-A177-3AD203B41FA5}">
                          <a16:colId xmlns:a16="http://schemas.microsoft.com/office/drawing/2014/main" val="710116049"/>
                        </a:ext>
                      </a:extLst>
                    </a:gridCol>
                    <a:gridCol w="2208623">
                      <a:extLst>
                        <a:ext uri="{9D8B030D-6E8A-4147-A177-3AD203B41FA5}">
                          <a16:colId xmlns:a16="http://schemas.microsoft.com/office/drawing/2014/main" val="382969728"/>
                        </a:ext>
                      </a:extLst>
                    </a:gridCol>
                  </a:tblGrid>
                  <a:tr h="370840">
                    <a:tc>
                      <a:txBody>
                        <a:bodyPr/>
                        <a:lstStyle/>
                        <a:p>
                          <a:endParaRPr lang="en-US"/>
                        </a:p>
                      </a:txBody>
                      <a:tcPr>
                        <a:blipFill>
                          <a:blip r:embed="rId8"/>
                          <a:stretch>
                            <a:fillRect t="-1639" r="-266049" b="-424590"/>
                          </a:stretch>
                        </a:blipFill>
                      </a:tcPr>
                    </a:tc>
                    <a:tc>
                      <a:txBody>
                        <a:bodyPr/>
                        <a:lstStyle/>
                        <a:p>
                          <a:endParaRPr lang="en-US"/>
                        </a:p>
                      </a:txBody>
                      <a:tcPr>
                        <a:blipFill>
                          <a:blip r:embed="rId8"/>
                          <a:stretch>
                            <a:fillRect l="-241791" t="-1639" r="-543284" b="-424590"/>
                          </a:stretch>
                        </a:blipFill>
                      </a:tcPr>
                    </a:tc>
                    <a:tc>
                      <a:txBody>
                        <a:bodyPr/>
                        <a:lstStyle/>
                        <a:p>
                          <a:endParaRPr lang="en-US"/>
                        </a:p>
                      </a:txBody>
                      <a:tcPr>
                        <a:blipFill>
                          <a:blip r:embed="rId8"/>
                          <a:stretch>
                            <a:fillRect l="-63085" t="-1639" r="-275" b="-424590"/>
                          </a:stretch>
                        </a:blipFill>
                      </a:tcPr>
                    </a:tc>
                    <a:extLst>
                      <a:ext uri="{0D108BD9-81ED-4DB2-BD59-A6C34878D82A}">
                        <a16:rowId xmlns:a16="http://schemas.microsoft.com/office/drawing/2014/main" val="202583375"/>
                      </a:ext>
                    </a:extLst>
                  </a:tr>
                  <a:tr h="370840">
                    <a:tc>
                      <a:txBody>
                        <a:bodyPr/>
                        <a:lstStyle/>
                        <a:p>
                          <a:pPr algn="ctr"/>
                          <a:r>
                            <a:rPr lang="en-NZ" dirty="0"/>
                            <a:t>0</a:t>
                          </a:r>
                        </a:p>
                      </a:txBody>
                      <a:tcPr/>
                    </a:tc>
                    <a:tc>
                      <a:txBody>
                        <a:bodyPr/>
                        <a:lstStyle/>
                        <a:p>
                          <a:pPr algn="ctr"/>
                          <a:r>
                            <a:rPr lang="en-NZ" dirty="0"/>
                            <a:t>0</a:t>
                          </a:r>
                        </a:p>
                      </a:txBody>
                      <a:tcPr/>
                    </a:tc>
                    <a:tc>
                      <a:txBody>
                        <a:bodyPr/>
                        <a:lstStyle/>
                        <a:p>
                          <a:endParaRPr lang="en-US"/>
                        </a:p>
                      </a:txBody>
                      <a:tcPr>
                        <a:blipFill>
                          <a:blip r:embed="rId8"/>
                          <a:stretch>
                            <a:fillRect l="-63085" t="-101639" r="-275" b="-324590"/>
                          </a:stretch>
                        </a:blipFill>
                      </a:tcPr>
                    </a:tc>
                    <a:extLst>
                      <a:ext uri="{0D108BD9-81ED-4DB2-BD59-A6C34878D82A}">
                        <a16:rowId xmlns:a16="http://schemas.microsoft.com/office/drawing/2014/main" val="2863317310"/>
                      </a:ext>
                    </a:extLst>
                  </a:tr>
                  <a:tr h="370840">
                    <a:tc>
                      <a:txBody>
                        <a:bodyPr/>
                        <a:lstStyle/>
                        <a:p>
                          <a:pPr algn="ctr"/>
                          <a:r>
                            <a:rPr lang="en-NZ" dirty="0"/>
                            <a:t>0</a:t>
                          </a:r>
                        </a:p>
                      </a:txBody>
                      <a:tcPr/>
                    </a:tc>
                    <a:tc>
                      <a:txBody>
                        <a:bodyPr/>
                        <a:lstStyle/>
                        <a:p>
                          <a:pPr algn="ctr"/>
                          <a:r>
                            <a:rPr lang="en-NZ" dirty="0"/>
                            <a:t>1</a:t>
                          </a:r>
                        </a:p>
                      </a:txBody>
                      <a:tcPr/>
                    </a:tc>
                    <a:tc>
                      <a:txBody>
                        <a:bodyPr/>
                        <a:lstStyle/>
                        <a:p>
                          <a:endParaRPr lang="en-US"/>
                        </a:p>
                      </a:txBody>
                      <a:tcPr>
                        <a:blipFill>
                          <a:blip r:embed="rId8"/>
                          <a:stretch>
                            <a:fillRect l="-63085" t="-201639" r="-275" b="-224590"/>
                          </a:stretch>
                        </a:blipFill>
                      </a:tcPr>
                    </a:tc>
                    <a:extLst>
                      <a:ext uri="{0D108BD9-81ED-4DB2-BD59-A6C34878D82A}">
                        <a16:rowId xmlns:a16="http://schemas.microsoft.com/office/drawing/2014/main" val="1544580216"/>
                      </a:ext>
                    </a:extLst>
                  </a:tr>
                  <a:tr h="370840">
                    <a:tc>
                      <a:txBody>
                        <a:bodyPr/>
                        <a:lstStyle/>
                        <a:p>
                          <a:pPr algn="ctr"/>
                          <a:r>
                            <a:rPr lang="en-NZ" dirty="0"/>
                            <a:t>1</a:t>
                          </a:r>
                        </a:p>
                      </a:txBody>
                      <a:tcPr/>
                    </a:tc>
                    <a:tc>
                      <a:txBody>
                        <a:bodyPr/>
                        <a:lstStyle/>
                        <a:p>
                          <a:pPr algn="ctr"/>
                          <a:r>
                            <a:rPr lang="en-NZ" dirty="0"/>
                            <a:t>0</a:t>
                          </a:r>
                        </a:p>
                      </a:txBody>
                      <a:tcPr/>
                    </a:tc>
                    <a:tc>
                      <a:txBody>
                        <a:bodyPr/>
                        <a:lstStyle/>
                        <a:p>
                          <a:endParaRPr lang="en-US"/>
                        </a:p>
                      </a:txBody>
                      <a:tcPr>
                        <a:blipFill>
                          <a:blip r:embed="rId8"/>
                          <a:stretch>
                            <a:fillRect l="-63085" t="-301639" r="-275" b="-124590"/>
                          </a:stretch>
                        </a:blipFill>
                      </a:tcPr>
                    </a:tc>
                    <a:extLst>
                      <a:ext uri="{0D108BD9-81ED-4DB2-BD59-A6C34878D82A}">
                        <a16:rowId xmlns:a16="http://schemas.microsoft.com/office/drawing/2014/main" val="1431632093"/>
                      </a:ext>
                    </a:extLst>
                  </a:tr>
                  <a:tr h="370840">
                    <a:tc>
                      <a:txBody>
                        <a:bodyPr/>
                        <a:lstStyle/>
                        <a:p>
                          <a:pPr algn="ctr"/>
                          <a:r>
                            <a:rPr lang="en-NZ" dirty="0"/>
                            <a:t>1</a:t>
                          </a:r>
                        </a:p>
                      </a:txBody>
                      <a:tcPr/>
                    </a:tc>
                    <a:tc>
                      <a:txBody>
                        <a:bodyPr/>
                        <a:lstStyle/>
                        <a:p>
                          <a:pPr algn="ctr"/>
                          <a:r>
                            <a:rPr lang="en-NZ" dirty="0"/>
                            <a:t>1</a:t>
                          </a:r>
                        </a:p>
                      </a:txBody>
                      <a:tcPr/>
                    </a:tc>
                    <a:tc>
                      <a:txBody>
                        <a:bodyPr/>
                        <a:lstStyle/>
                        <a:p>
                          <a:endParaRPr lang="en-US"/>
                        </a:p>
                      </a:txBody>
                      <a:tcPr>
                        <a:blipFill>
                          <a:blip r:embed="rId8"/>
                          <a:stretch>
                            <a:fillRect l="-63085" t="-401639" r="-275" b="-24590"/>
                          </a:stretch>
                        </a:blipFill>
                      </a:tcPr>
                    </a:tc>
                    <a:extLst>
                      <a:ext uri="{0D108BD9-81ED-4DB2-BD59-A6C34878D82A}">
                        <a16:rowId xmlns:a16="http://schemas.microsoft.com/office/drawing/2014/main" val="2536432508"/>
                      </a:ext>
                    </a:extLst>
                  </a:tr>
                </a:tbl>
              </a:graphicData>
            </a:graphic>
          </p:graphicFrame>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0D7682-7EB9-4115-BE31-E75E712D9BAA}"/>
                  </a:ext>
                </a:extLst>
              </p:cNvPr>
              <p:cNvSpPr txBox="1"/>
              <p:nvPr/>
            </p:nvSpPr>
            <p:spPr>
              <a:xfrm>
                <a:off x="7797428" y="4814211"/>
                <a:ext cx="27929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h</m:t>
                          </m:r>
                        </m:e>
                        <m:sub>
                          <m:r>
                            <a:rPr lang="en-NZ" b="0" i="1" smtClean="0">
                              <a:solidFill>
                                <a:schemeClr val="accent6">
                                  <a:lumMod val="50000"/>
                                </a:schemeClr>
                              </a:solidFill>
                              <a:latin typeface="Cambria Math" panose="02040503050406030204" pitchFamily="18" charset="0"/>
                              <a:ea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i="1" smtClean="0">
                              <a:solidFill>
                                <a:schemeClr val="accent6">
                                  <a:lumMod val="50000"/>
                                </a:schemeClr>
                              </a:solidFill>
                              <a:latin typeface="Cambria Math" panose="02040503050406030204" pitchFamily="18" charset="0"/>
                            </a:rPr>
                            <m:t>𝑥</m:t>
                          </m:r>
                        </m:e>
                      </m:d>
                      <m:r>
                        <a:rPr lang="en-NZ" i="1">
                          <a:solidFill>
                            <a:schemeClr val="accent6">
                              <a:lumMod val="50000"/>
                            </a:schemeClr>
                          </a:solidFill>
                          <a:latin typeface="Cambria Math" panose="02040503050406030204" pitchFamily="18" charset="0"/>
                          <a:ea typeface="Cambria Math" panose="02040503050406030204" pitchFamily="18" charset="0"/>
                        </a:rPr>
                        <m:t>≈</m:t>
                      </m:r>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1</m:t>
                          </m:r>
                        </m:sub>
                      </m:sSub>
                      <m:r>
                        <a:rPr lang="en-NZ" b="0" i="1" smtClean="0">
                          <a:solidFill>
                            <a:schemeClr val="accent6">
                              <a:lumMod val="50000"/>
                            </a:schemeClr>
                          </a:solidFill>
                          <a:latin typeface="Cambria Math" panose="02040503050406030204" pitchFamily="18" charset="0"/>
                        </a:rPr>
                        <m:t> </m:t>
                      </m:r>
                      <m:r>
                        <a:rPr lang="en-NZ" b="0" i="1" smtClean="0">
                          <a:solidFill>
                            <a:schemeClr val="accent6">
                              <a:lumMod val="50000"/>
                            </a:schemeClr>
                          </a:solidFill>
                          <a:latin typeface="Cambria Math" panose="02040503050406030204" pitchFamily="18" charset="0"/>
                        </a:rPr>
                        <m:t>𝑂𝑅</m:t>
                      </m:r>
                      <m:r>
                        <a:rPr lang="en-NZ" b="0" i="1" smtClean="0">
                          <a:solidFill>
                            <a:schemeClr val="accent6">
                              <a:lumMod val="50000"/>
                            </a:schemeClr>
                          </a:solidFill>
                          <a:latin typeface="Cambria Math" panose="02040503050406030204" pitchFamily="18" charset="0"/>
                        </a:rPr>
                        <m:t> </m:t>
                      </m:r>
                      <m:sSub>
                        <m:sSubPr>
                          <m:ctrlPr>
                            <a:rPr lang="en-NZ" i="1">
                              <a:solidFill>
                                <a:schemeClr val="accent6">
                                  <a:lumMod val="50000"/>
                                </a:schemeClr>
                              </a:solidFill>
                              <a:latin typeface="Cambria Math" panose="02040503050406030204" pitchFamily="18" charset="0"/>
                            </a:rPr>
                          </m:ctrlPr>
                        </m:sSubPr>
                        <m:e>
                          <m:r>
                            <a:rPr lang="en-NZ" i="1">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2</m:t>
                          </m:r>
                        </m:sub>
                      </m:sSub>
                    </m:oMath>
                  </m:oMathPara>
                </a14:m>
                <a:endParaRPr lang="en-NZ" dirty="0"/>
              </a:p>
            </p:txBody>
          </p:sp>
        </mc:Choice>
        <mc:Fallback xmlns="">
          <p:sp>
            <p:nvSpPr>
              <p:cNvPr id="80" name="TextBox 79">
                <a:extLst>
                  <a:ext uri="{FF2B5EF4-FFF2-40B4-BE49-F238E27FC236}">
                    <a16:creationId xmlns:a16="http://schemas.microsoft.com/office/drawing/2014/main" id="{8A0D7682-7EB9-4115-BE31-E75E712D9BAA}"/>
                  </a:ext>
                </a:extLst>
              </p:cNvPr>
              <p:cNvSpPr txBox="1">
                <a:spLocks noRot="1" noChangeAspect="1" noMove="1" noResize="1" noEditPoints="1" noAdjustHandles="1" noChangeArrowheads="1" noChangeShapeType="1" noTextEdit="1"/>
              </p:cNvSpPr>
              <p:nvPr/>
            </p:nvSpPr>
            <p:spPr>
              <a:xfrm>
                <a:off x="7797428" y="4814211"/>
                <a:ext cx="2792975" cy="369332"/>
              </a:xfrm>
              <a:prstGeom prst="rect">
                <a:avLst/>
              </a:prstGeom>
              <a:blipFill>
                <a:blip r:embed="rId9"/>
                <a:stretch>
                  <a:fillRect b="-1667"/>
                </a:stretch>
              </a:blipFill>
            </p:spPr>
            <p:txBody>
              <a:bodyPr/>
              <a:lstStyle/>
              <a:p>
                <a:r>
                  <a:rPr lang="en-NZ">
                    <a:noFill/>
                  </a:rPr>
                  <a:t> </a:t>
                </a:r>
              </a:p>
            </p:txBody>
          </p:sp>
        </mc:Fallback>
      </mc:AlternateContent>
      <p:grpSp>
        <p:nvGrpSpPr>
          <p:cNvPr id="13" name="Group 12">
            <a:extLst>
              <a:ext uri="{FF2B5EF4-FFF2-40B4-BE49-F238E27FC236}">
                <a16:creationId xmlns:a16="http://schemas.microsoft.com/office/drawing/2014/main" id="{F6D9CA93-7BB8-4BF6-9DFD-BA957907570C}"/>
              </a:ext>
            </a:extLst>
          </p:cNvPr>
          <p:cNvGrpSpPr/>
          <p:nvPr/>
        </p:nvGrpSpPr>
        <p:grpSpPr>
          <a:xfrm>
            <a:off x="1824423" y="2781545"/>
            <a:ext cx="3393110" cy="1880437"/>
            <a:chOff x="655015" y="1453313"/>
            <a:chExt cx="3393110" cy="1880437"/>
          </a:xfrm>
        </p:grpSpPr>
        <p:sp>
          <p:nvSpPr>
            <p:cNvPr id="14" name="Oval 13">
              <a:extLst>
                <a:ext uri="{FF2B5EF4-FFF2-40B4-BE49-F238E27FC236}">
                  <a16:creationId xmlns:a16="http://schemas.microsoft.com/office/drawing/2014/main" id="{4503AE90-525A-4059-9AC0-838F842FB4D7}"/>
                </a:ext>
              </a:extLst>
            </p:cNvPr>
            <p:cNvSpPr/>
            <p:nvPr/>
          </p:nvSpPr>
          <p:spPr>
            <a:xfrm>
              <a:off x="655015" y="2811406"/>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78357C-3FFA-49AF-AF26-31006D198846}"/>
                </a:ext>
              </a:extLst>
            </p:cNvPr>
            <p:cNvSpPr/>
            <p:nvPr/>
          </p:nvSpPr>
          <p:spPr>
            <a:xfrm>
              <a:off x="655015" y="2132360"/>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6E4969-0CCE-438E-9F12-033F8CB6F56D}"/>
                </a:ext>
              </a:extLst>
            </p:cNvPr>
            <p:cNvSpPr/>
            <p:nvPr/>
          </p:nvSpPr>
          <p:spPr>
            <a:xfrm>
              <a:off x="655015" y="1453313"/>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2C76308-FB56-4A4C-BF69-82D2DE9FE3B4}"/>
                </a:ext>
              </a:extLst>
            </p:cNvPr>
            <p:cNvCxnSpPr>
              <a:stCxn id="22" idx="6"/>
            </p:cNvCxnSpPr>
            <p:nvPr/>
          </p:nvCxnSpPr>
          <p:spPr>
            <a:xfrm>
              <a:off x="2829565" y="2385443"/>
              <a:ext cx="527000" cy="10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0D0BB8-1AF9-48BD-936F-0864976B4292}"/>
                </a:ext>
              </a:extLst>
            </p:cNvPr>
            <p:cNvCxnSpPr>
              <a:stCxn id="17" idx="6"/>
              <a:endCxn id="22" idx="2"/>
            </p:cNvCxnSpPr>
            <p:nvPr/>
          </p:nvCxnSpPr>
          <p:spPr>
            <a:xfrm>
              <a:off x="1182015" y="1714485"/>
              <a:ext cx="1120550" cy="6709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4909DA-AD0B-42B8-9BC6-E9C917496461}"/>
                </a:ext>
              </a:extLst>
            </p:cNvPr>
            <p:cNvCxnSpPr>
              <a:endCxn id="22" idx="2"/>
            </p:cNvCxnSpPr>
            <p:nvPr/>
          </p:nvCxnSpPr>
          <p:spPr>
            <a:xfrm flipV="1">
              <a:off x="1182015" y="2385442"/>
              <a:ext cx="1120550" cy="80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2BD70F-955C-401F-9FE5-60424969048B}"/>
                </a:ext>
              </a:extLst>
            </p:cNvPr>
            <p:cNvCxnSpPr>
              <a:stCxn id="14" idx="6"/>
              <a:endCxn id="22" idx="2"/>
            </p:cNvCxnSpPr>
            <p:nvPr/>
          </p:nvCxnSpPr>
          <p:spPr>
            <a:xfrm flipV="1">
              <a:off x="1182015" y="2385442"/>
              <a:ext cx="1120550" cy="6871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3A50127-5C36-4443-A71B-DD2019865488}"/>
                </a:ext>
              </a:extLst>
            </p:cNvPr>
            <p:cNvSpPr/>
            <p:nvPr/>
          </p:nvSpPr>
          <p:spPr>
            <a:xfrm>
              <a:off x="2302565" y="2124270"/>
              <a:ext cx="527000" cy="522344"/>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6FEB020-511D-449C-A33D-73C9206FB7BF}"/>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429000" y="2247231"/>
              <a:ext cx="619125" cy="255270"/>
            </a:xfrm>
            <a:prstGeom prst="rect">
              <a:avLst/>
            </a:prstGeom>
          </p:spPr>
        </p:pic>
        <p:pic>
          <p:nvPicPr>
            <p:cNvPr id="24" name="Picture 23">
              <a:extLst>
                <a:ext uri="{FF2B5EF4-FFF2-40B4-BE49-F238E27FC236}">
                  <a16:creationId xmlns:a16="http://schemas.microsoft.com/office/drawing/2014/main" id="{2CDBBE95-DC02-4D9F-A3D5-AE3BDD90B3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07072" y="2345424"/>
              <a:ext cx="222885" cy="150495"/>
            </a:xfrm>
            <a:prstGeom prst="rect">
              <a:avLst/>
            </a:prstGeom>
          </p:spPr>
        </p:pic>
        <p:pic>
          <p:nvPicPr>
            <p:cNvPr id="25" name="Picture 24">
              <a:extLst>
                <a:ext uri="{FF2B5EF4-FFF2-40B4-BE49-F238E27FC236}">
                  <a16:creationId xmlns:a16="http://schemas.microsoft.com/office/drawing/2014/main" id="{8D15F771-5E3E-437A-8F88-D8E3C49EF05A}"/>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807415" y="3018524"/>
              <a:ext cx="228600" cy="150495"/>
            </a:xfrm>
            <a:prstGeom prst="rect">
              <a:avLst/>
            </a:prstGeom>
          </p:spPr>
        </p:pic>
        <p:pic>
          <p:nvPicPr>
            <p:cNvPr id="26" name="Picture 25">
              <a:extLst>
                <a:ext uri="{FF2B5EF4-FFF2-40B4-BE49-F238E27FC236}">
                  <a16:creationId xmlns:a16="http://schemas.microsoft.com/office/drawing/2014/main" id="{71910A06-81EB-4F55-962C-786467C7AF3C}"/>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807415" y="1655652"/>
              <a:ext cx="228600" cy="150395"/>
            </a:xfrm>
            <a:prstGeom prst="rect">
              <a:avLst/>
            </a:prstGeom>
          </p:spPr>
        </p:pic>
        <p:sp>
          <p:nvSpPr>
            <p:cNvPr id="27" name="TextBox 26">
              <a:extLst>
                <a:ext uri="{FF2B5EF4-FFF2-40B4-BE49-F238E27FC236}">
                  <a16:creationId xmlns:a16="http://schemas.microsoft.com/office/drawing/2014/main" id="{ED5D6067-7E24-4DCB-98A8-A930C188F271}"/>
                </a:ext>
              </a:extLst>
            </p:cNvPr>
            <p:cNvSpPr txBox="1"/>
            <p:nvPr/>
          </p:nvSpPr>
          <p:spPr>
            <a:xfrm>
              <a:off x="1378350" y="1677523"/>
              <a:ext cx="421910" cy="307777"/>
            </a:xfrm>
            <a:prstGeom prst="rect">
              <a:avLst/>
            </a:prstGeom>
            <a:noFill/>
          </p:spPr>
          <p:txBody>
            <a:bodyPr wrap="none" rtlCol="0">
              <a:spAutoFit/>
            </a:bodyPr>
            <a:lstStyle/>
            <a:p>
              <a:r>
                <a:rPr lang="en-US" sz="1400" dirty="0">
                  <a:solidFill>
                    <a:schemeClr val="accent6">
                      <a:lumMod val="50000"/>
                    </a:schemeClr>
                  </a:solidFill>
                </a:rPr>
                <a:t>-10</a:t>
              </a:r>
            </a:p>
          </p:txBody>
        </p:sp>
        <p:sp>
          <p:nvSpPr>
            <p:cNvPr id="28" name="TextBox 27">
              <a:extLst>
                <a:ext uri="{FF2B5EF4-FFF2-40B4-BE49-F238E27FC236}">
                  <a16:creationId xmlns:a16="http://schemas.microsoft.com/office/drawing/2014/main" id="{845BC294-F6A7-416B-89F9-A83D21E35426}"/>
                </a:ext>
              </a:extLst>
            </p:cNvPr>
            <p:cNvSpPr txBox="1"/>
            <p:nvPr/>
          </p:nvSpPr>
          <p:spPr>
            <a:xfrm>
              <a:off x="1330125" y="2149275"/>
              <a:ext cx="367408" cy="307777"/>
            </a:xfrm>
            <a:prstGeom prst="rect">
              <a:avLst/>
            </a:prstGeom>
            <a:noFill/>
          </p:spPr>
          <p:txBody>
            <a:bodyPr wrap="none" rtlCol="0">
              <a:spAutoFit/>
            </a:bodyPr>
            <a:lstStyle/>
            <a:p>
              <a:r>
                <a:rPr lang="en-US" sz="1400" dirty="0">
                  <a:solidFill>
                    <a:schemeClr val="accent6">
                      <a:lumMod val="50000"/>
                    </a:schemeClr>
                  </a:solidFill>
                </a:rPr>
                <a:t>20</a:t>
              </a:r>
            </a:p>
          </p:txBody>
        </p:sp>
        <p:sp>
          <p:nvSpPr>
            <p:cNvPr id="29" name="TextBox 28">
              <a:extLst>
                <a:ext uri="{FF2B5EF4-FFF2-40B4-BE49-F238E27FC236}">
                  <a16:creationId xmlns:a16="http://schemas.microsoft.com/office/drawing/2014/main" id="{89964C2C-3B14-4833-BE4A-1FC09EC21FEE}"/>
                </a:ext>
              </a:extLst>
            </p:cNvPr>
            <p:cNvSpPr txBox="1"/>
            <p:nvPr/>
          </p:nvSpPr>
          <p:spPr>
            <a:xfrm>
              <a:off x="1306975" y="2616218"/>
              <a:ext cx="367408" cy="307777"/>
            </a:xfrm>
            <a:prstGeom prst="rect">
              <a:avLst/>
            </a:prstGeom>
            <a:noFill/>
          </p:spPr>
          <p:txBody>
            <a:bodyPr wrap="none" rtlCol="0">
              <a:spAutoFit/>
            </a:bodyPr>
            <a:lstStyle/>
            <a:p>
              <a:r>
                <a:rPr lang="en-US" sz="1400" dirty="0">
                  <a:solidFill>
                    <a:schemeClr val="accent6">
                      <a:lumMod val="50000"/>
                    </a:schemeClr>
                  </a:solidFill>
                </a:rPr>
                <a:t>20</a:t>
              </a:r>
            </a:p>
          </p:txBody>
        </p:sp>
      </p:grpSp>
    </p:spTree>
    <p:extLst>
      <p:ext uri="{BB962C8B-B14F-4D97-AF65-F5344CB8AC3E}">
        <p14:creationId xmlns:p14="http://schemas.microsoft.com/office/powerpoint/2010/main" val="228131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Simple Example 3: NOT Function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3788858"/>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Negation is achieved by </a:t>
            </a:r>
            <a:r>
              <a:rPr lang="en-NZ" b="1" dirty="0"/>
              <a:t>putting a large negative weight </a:t>
            </a:r>
            <a:r>
              <a:rPr lang="en-NZ" dirty="0"/>
              <a:t>in front of the variable you want to negative.</a:t>
            </a:r>
          </a:p>
          <a:p>
            <a:pPr marL="742950" lvl="1" indent="-285750">
              <a:lnSpc>
                <a:spcPct val="150000"/>
              </a:lnSpc>
              <a:buFont typeface="Arial" panose="020B0604020202020204" pitchFamily="34" charset="0"/>
              <a:buChar char="•"/>
            </a:pPr>
            <a:r>
              <a:rPr lang="en-NZ" dirty="0"/>
              <a:t>Ɵ</a:t>
            </a:r>
            <a:r>
              <a:rPr lang="en-NZ" baseline="-25000" dirty="0"/>
              <a:t>10</a:t>
            </a:r>
            <a:r>
              <a:rPr lang="en-NZ" baseline="30000" dirty="0"/>
              <a:t>1</a:t>
            </a:r>
            <a:r>
              <a:rPr lang="en-NZ" dirty="0"/>
              <a:t> = 10, Ɵ</a:t>
            </a:r>
            <a:r>
              <a:rPr lang="en-NZ" baseline="-25000" dirty="0"/>
              <a:t>11</a:t>
            </a:r>
            <a:r>
              <a:rPr lang="en-NZ" baseline="30000" dirty="0"/>
              <a:t>1</a:t>
            </a:r>
            <a:r>
              <a:rPr lang="en-NZ" dirty="0"/>
              <a:t> = -20</a:t>
            </a:r>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a:lnSpc>
                <a:spcPct val="150000"/>
              </a:lnSpc>
            </a:pPr>
            <a:endParaRPr lang="en-NZ" dirty="0"/>
          </a:p>
          <a:p>
            <a:pPr>
              <a:lnSpc>
                <a:spcPct val="150000"/>
              </a:lnSpc>
            </a:pPr>
            <a:endParaRPr lang="en-NZ" dirty="0"/>
          </a:p>
          <a:p>
            <a:pPr marL="285750" indent="-285750">
              <a:lnSpc>
                <a:spcPct val="150000"/>
              </a:lnSpc>
              <a:buFont typeface="Arial" panose="020B0604020202020204" pitchFamily="34" charset="0"/>
              <a:buChar char="•"/>
            </a:pPr>
            <a:r>
              <a:rPr lang="en-NZ" dirty="0"/>
              <a:t>As we can see, when we evaluate each of the two possible input, 1 becomes 0 and </a:t>
            </a:r>
            <a:r>
              <a:rPr lang="en-NZ" b="0" i="0" dirty="0">
                <a:solidFill>
                  <a:srgbClr val="202124"/>
                </a:solidFill>
                <a:effectLst/>
                <a:latin typeface="Google Sans"/>
              </a:rPr>
              <a:t>vice versa.</a:t>
            </a:r>
            <a:endParaRPr lang="en-NZ"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9814BC-B974-4B33-A31E-B95B26A5AF8F}"/>
                  </a:ext>
                </a:extLst>
              </p:cNvPr>
              <p:cNvSpPr txBox="1"/>
              <p:nvPr/>
            </p:nvSpPr>
            <p:spPr>
              <a:xfrm>
                <a:off x="7969508" y="2477662"/>
                <a:ext cx="24488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h</m:t>
                          </m:r>
                        </m:e>
                        <m:sub>
                          <m:r>
                            <a:rPr lang="en-NZ" b="0" i="1" smtClean="0">
                              <a:solidFill>
                                <a:schemeClr val="accent6">
                                  <a:lumMod val="50000"/>
                                </a:schemeClr>
                              </a:solidFill>
                              <a:latin typeface="Cambria Math" panose="02040503050406030204" pitchFamily="18" charset="0"/>
                              <a:ea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i="1" smtClean="0">
                              <a:solidFill>
                                <a:schemeClr val="accent6">
                                  <a:lumMod val="50000"/>
                                </a:schemeClr>
                              </a:solidFill>
                              <a:latin typeface="Cambria Math" panose="02040503050406030204" pitchFamily="18" charset="0"/>
                            </a:rPr>
                            <m:t>𝑥</m:t>
                          </m:r>
                        </m:e>
                      </m:d>
                      <m:r>
                        <a:rPr lang="en-NZ" b="0" i="1" smtClean="0">
                          <a:solidFill>
                            <a:schemeClr val="accent6">
                              <a:lumMod val="50000"/>
                            </a:schemeClr>
                          </a:solidFill>
                          <a:latin typeface="Cambria Math" panose="02040503050406030204" pitchFamily="18" charset="0"/>
                        </a:rPr>
                        <m:t>=</m:t>
                      </m:r>
                      <m:r>
                        <a:rPr lang="en-NZ" b="0" i="1" smtClean="0">
                          <a:solidFill>
                            <a:schemeClr val="accent6">
                              <a:lumMod val="50000"/>
                            </a:schemeClr>
                          </a:solidFill>
                          <a:latin typeface="Cambria Math" panose="02040503050406030204" pitchFamily="18" charset="0"/>
                        </a:rPr>
                        <m:t>𝑔</m:t>
                      </m:r>
                      <m:r>
                        <a:rPr lang="en-NZ" b="0" i="1" smtClean="0">
                          <a:solidFill>
                            <a:schemeClr val="accent6">
                              <a:lumMod val="50000"/>
                            </a:schemeClr>
                          </a:solidFill>
                          <a:latin typeface="Cambria Math" panose="02040503050406030204" pitchFamily="18" charset="0"/>
                        </a:rPr>
                        <m:t>(−10−20</m:t>
                      </m:r>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1</m:t>
                          </m:r>
                        </m:sub>
                      </m:sSub>
                      <m:r>
                        <a:rPr lang="en-NZ" b="0" i="1" smtClean="0">
                          <a:solidFill>
                            <a:schemeClr val="accent6">
                              <a:lumMod val="50000"/>
                            </a:schemeClr>
                          </a:solidFill>
                          <a:latin typeface="Cambria Math" panose="02040503050406030204" pitchFamily="18" charset="0"/>
                        </a:rPr>
                        <m:t>)</m:t>
                      </m:r>
                    </m:oMath>
                  </m:oMathPara>
                </a14:m>
                <a:endParaRPr lang="en-NZ" dirty="0">
                  <a:solidFill>
                    <a:schemeClr val="accent6">
                      <a:lumMod val="50000"/>
                    </a:schemeClr>
                  </a:solidFill>
                </a:endParaRPr>
              </a:p>
            </p:txBody>
          </p:sp>
        </mc:Choice>
        <mc:Fallback xmlns="">
          <p:sp>
            <p:nvSpPr>
              <p:cNvPr id="6" name="TextBox 5">
                <a:extLst>
                  <a:ext uri="{FF2B5EF4-FFF2-40B4-BE49-F238E27FC236}">
                    <a16:creationId xmlns:a16="http://schemas.microsoft.com/office/drawing/2014/main" id="{599814BC-B974-4B33-A31E-B95B26A5AF8F}"/>
                  </a:ext>
                </a:extLst>
              </p:cNvPr>
              <p:cNvSpPr txBox="1">
                <a:spLocks noRot="1" noChangeAspect="1" noMove="1" noResize="1" noEditPoints="1" noAdjustHandles="1" noChangeArrowheads="1" noChangeShapeType="1" noTextEdit="1"/>
              </p:cNvSpPr>
              <p:nvPr/>
            </p:nvSpPr>
            <p:spPr>
              <a:xfrm>
                <a:off x="7969508" y="2477662"/>
                <a:ext cx="2448812" cy="276999"/>
              </a:xfrm>
              <a:prstGeom prst="rect">
                <a:avLst/>
              </a:prstGeom>
              <a:blipFill>
                <a:blip r:embed="rId6"/>
                <a:stretch>
                  <a:fillRect l="-1990" t="-2174" r="-2985" b="-3260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graphicFrame>
            <p:nvGraphicFramePr>
              <p:cNvPr id="9" name="Table 10">
                <a:extLst>
                  <a:ext uri="{FF2B5EF4-FFF2-40B4-BE49-F238E27FC236}">
                    <a16:creationId xmlns:a16="http://schemas.microsoft.com/office/drawing/2014/main" id="{D61AF44A-14EE-4D92-80EC-5314DDD60493}"/>
                  </a:ext>
                </a:extLst>
              </p:cNvPr>
              <p:cNvGraphicFramePr>
                <a:graphicFrameLocks noGrp="1"/>
              </p:cNvGraphicFramePr>
              <p:nvPr/>
            </p:nvGraphicFramePr>
            <p:xfrm>
              <a:off x="7391257" y="2915444"/>
              <a:ext cx="3193966" cy="1112520"/>
            </p:xfrm>
            <a:graphic>
              <a:graphicData uri="http://schemas.openxmlformats.org/drawingml/2006/table">
                <a:tbl>
                  <a:tblPr firstRow="1" lastCol="1">
                    <a:tableStyleId>{9D7B26C5-4107-4FEC-AEDC-1716B250A1EF}</a:tableStyleId>
                  </a:tblPr>
                  <a:tblGrid>
                    <a:gridCol w="985343">
                      <a:extLst>
                        <a:ext uri="{9D8B030D-6E8A-4147-A177-3AD203B41FA5}">
                          <a16:colId xmlns:a16="http://schemas.microsoft.com/office/drawing/2014/main" val="4220366259"/>
                        </a:ext>
                      </a:extLst>
                    </a:gridCol>
                    <a:gridCol w="2208623">
                      <a:extLst>
                        <a:ext uri="{9D8B030D-6E8A-4147-A177-3AD203B41FA5}">
                          <a16:colId xmlns:a16="http://schemas.microsoft.com/office/drawing/2014/main" val="382969728"/>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b="0" smtClean="0">
                                        <a:latin typeface="Cambria Math" panose="02040503050406030204" pitchFamily="18" charset="0"/>
                                      </a:rPr>
                                      <m:t>𝑥</m:t>
                                    </m:r>
                                  </m:e>
                                  <m:sub>
                                    <m:r>
                                      <a:rPr lang="en-NZ" b="0" smtClean="0">
                                        <a:latin typeface="Cambria Math" panose="02040503050406030204" pitchFamily="18" charset="0"/>
                                      </a:rPr>
                                      <m:t>1</m:t>
                                    </m:r>
                                  </m:sub>
                                </m:sSub>
                              </m:oMath>
                            </m:oMathPara>
                          </a14:m>
                          <a:endParaRPr lang="en-NZ"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smtClean="0">
                                        <a:solidFill>
                                          <a:schemeClr val="accent6">
                                            <a:lumMod val="50000"/>
                                          </a:schemeClr>
                                        </a:solidFill>
                                        <a:latin typeface="Cambria Math" panose="02040503050406030204" pitchFamily="18" charset="0"/>
                                      </a:rPr>
                                      <m:t>h</m:t>
                                    </m:r>
                                  </m:e>
                                  <m:sub>
                                    <m:r>
                                      <a:rPr lang="en-NZ" b="0" smtClean="0">
                                        <a:solidFill>
                                          <a:schemeClr val="accent6">
                                            <a:lumMod val="50000"/>
                                          </a:schemeClr>
                                        </a:solidFill>
                                        <a:latin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smtClean="0">
                                        <a:solidFill>
                                          <a:schemeClr val="accent6">
                                            <a:lumMod val="50000"/>
                                          </a:schemeClr>
                                        </a:solidFill>
                                        <a:latin typeface="Cambria Math" panose="02040503050406030204" pitchFamily="18" charset="0"/>
                                      </a:rPr>
                                      <m:t>𝑥</m:t>
                                    </m:r>
                                  </m:e>
                                </m:d>
                              </m:oMath>
                            </m:oMathPara>
                          </a14:m>
                          <a:endParaRPr lang="en-NZ" dirty="0"/>
                        </a:p>
                      </a:txBody>
                      <a:tcPr/>
                    </a:tc>
                    <a:extLst>
                      <a:ext uri="{0D108BD9-81ED-4DB2-BD59-A6C34878D82A}">
                        <a16:rowId xmlns:a16="http://schemas.microsoft.com/office/drawing/2014/main" val="202583375"/>
                      </a:ext>
                    </a:extLst>
                  </a:tr>
                  <a:tr h="370840">
                    <a:tc>
                      <a:txBody>
                        <a:bodyPr/>
                        <a:lstStyle/>
                        <a:p>
                          <a:pPr algn="ctr"/>
                          <a:r>
                            <a:rPr lang="en-NZ"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i="0" u="none" strike="noStrike" smtClean="0">
                                        <a:solidFill>
                                          <a:schemeClr val="accent6">
                                            <a:lumMod val="50000"/>
                                          </a:schemeClr>
                                        </a:solidFill>
                                        <a:effectLst/>
                                        <a:latin typeface="Cambria Math" panose="02040503050406030204" pitchFamily="18" charset="0"/>
                                      </a:rPr>
                                      <m:t>+1</m:t>
                                    </m:r>
                                    <m:r>
                                      <a:rPr lang="en-NZ" sz="1800" b="0" u="none" strike="noStrike" smtClean="0">
                                        <a:solidFill>
                                          <a:schemeClr val="accent6">
                                            <a:lumMod val="50000"/>
                                          </a:schemeClr>
                                        </a:solidFill>
                                        <a:effectLst/>
                                        <a:latin typeface="Cambria Math" panose="02040503050406030204" pitchFamily="18" charset="0"/>
                                      </a:rPr>
                                      <m:t>0</m:t>
                                    </m:r>
                                  </m:e>
                                </m:d>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2863317310"/>
                      </a:ext>
                    </a:extLst>
                  </a:tr>
                  <a:tr h="370840">
                    <a:tc>
                      <a:txBody>
                        <a:bodyPr/>
                        <a:lstStyle/>
                        <a:p>
                          <a:pPr algn="ctr"/>
                          <a:r>
                            <a:rPr lang="en-NZ"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𝑔</m:t>
                                </m:r>
                                <m:d>
                                  <m:dPr>
                                    <m:ctrlPr>
                                      <a:rPr lang="en-NZ" sz="1800" b="0" i="1" u="none" strike="noStrike" smtClean="0">
                                        <a:solidFill>
                                          <a:schemeClr val="accent6">
                                            <a:lumMod val="50000"/>
                                          </a:schemeClr>
                                        </a:solidFill>
                                        <a:effectLst/>
                                        <a:latin typeface="Cambria Math" panose="02040503050406030204" pitchFamily="18" charset="0"/>
                                      </a:rPr>
                                    </m:ctrlPr>
                                  </m:dPr>
                                  <m:e>
                                    <m:r>
                                      <a:rPr lang="en-NZ" sz="1800" b="0" i="0" u="none" strike="noStrike" smtClean="0">
                                        <a:solidFill>
                                          <a:schemeClr val="accent6">
                                            <a:lumMod val="50000"/>
                                          </a:schemeClr>
                                        </a:solidFill>
                                        <a:effectLst/>
                                        <a:latin typeface="Cambria Math" panose="02040503050406030204" pitchFamily="18" charset="0"/>
                                      </a:rPr>
                                      <m:t>−1</m:t>
                                    </m:r>
                                    <m:r>
                                      <a:rPr lang="en-NZ" sz="1800" b="0" u="none" strike="noStrike" smtClean="0">
                                        <a:solidFill>
                                          <a:schemeClr val="accent6">
                                            <a:lumMod val="50000"/>
                                          </a:schemeClr>
                                        </a:solidFill>
                                        <a:effectLst/>
                                        <a:latin typeface="Cambria Math" panose="02040503050406030204" pitchFamily="18" charset="0"/>
                                      </a:rPr>
                                      <m:t>0</m:t>
                                    </m:r>
                                  </m:e>
                                </m:d>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0</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1544580216"/>
                      </a:ext>
                    </a:extLst>
                  </a:tr>
                </a:tbl>
              </a:graphicData>
            </a:graphic>
          </p:graphicFrame>
        </mc:Choice>
        <mc:Fallback xmlns="">
          <p:graphicFrame>
            <p:nvGraphicFramePr>
              <p:cNvPr id="9" name="Table 10">
                <a:extLst>
                  <a:ext uri="{FF2B5EF4-FFF2-40B4-BE49-F238E27FC236}">
                    <a16:creationId xmlns:a16="http://schemas.microsoft.com/office/drawing/2014/main" id="{D61AF44A-14EE-4D92-80EC-5314DDD60493}"/>
                  </a:ext>
                </a:extLst>
              </p:cNvPr>
              <p:cNvGraphicFramePr>
                <a:graphicFrameLocks noGrp="1"/>
              </p:cNvGraphicFramePr>
              <p:nvPr>
                <p:extLst>
                  <p:ext uri="{D42A27DB-BD31-4B8C-83A1-F6EECF244321}">
                    <p14:modId xmlns:p14="http://schemas.microsoft.com/office/powerpoint/2010/main" val="2553473483"/>
                  </p:ext>
                </p:extLst>
              </p:nvPr>
            </p:nvGraphicFramePr>
            <p:xfrm>
              <a:off x="7391257" y="2915444"/>
              <a:ext cx="3193966" cy="1112520"/>
            </p:xfrm>
            <a:graphic>
              <a:graphicData uri="http://schemas.openxmlformats.org/drawingml/2006/table">
                <a:tbl>
                  <a:tblPr firstRow="1" lastCol="1">
                    <a:tableStyleId>{9D7B26C5-4107-4FEC-AEDC-1716B250A1EF}</a:tableStyleId>
                  </a:tblPr>
                  <a:tblGrid>
                    <a:gridCol w="985343">
                      <a:extLst>
                        <a:ext uri="{9D8B030D-6E8A-4147-A177-3AD203B41FA5}">
                          <a16:colId xmlns:a16="http://schemas.microsoft.com/office/drawing/2014/main" val="4220366259"/>
                        </a:ext>
                      </a:extLst>
                    </a:gridCol>
                    <a:gridCol w="2208623">
                      <a:extLst>
                        <a:ext uri="{9D8B030D-6E8A-4147-A177-3AD203B41FA5}">
                          <a16:colId xmlns:a16="http://schemas.microsoft.com/office/drawing/2014/main" val="382969728"/>
                        </a:ext>
                      </a:extLst>
                    </a:gridCol>
                  </a:tblGrid>
                  <a:tr h="370840">
                    <a:tc>
                      <a:txBody>
                        <a:bodyPr/>
                        <a:lstStyle/>
                        <a:p>
                          <a:endParaRPr lang="en-US"/>
                        </a:p>
                      </a:txBody>
                      <a:tcPr>
                        <a:blipFill>
                          <a:blip r:embed="rId7"/>
                          <a:stretch>
                            <a:fillRect t="-1639" r="-224691" b="-224590"/>
                          </a:stretch>
                        </a:blipFill>
                      </a:tcPr>
                    </a:tc>
                    <a:tc>
                      <a:txBody>
                        <a:bodyPr/>
                        <a:lstStyle/>
                        <a:p>
                          <a:endParaRPr lang="en-US"/>
                        </a:p>
                      </a:txBody>
                      <a:tcPr>
                        <a:blipFill>
                          <a:blip r:embed="rId7"/>
                          <a:stretch>
                            <a:fillRect l="-44628" t="-1639" r="-275" b="-224590"/>
                          </a:stretch>
                        </a:blipFill>
                      </a:tcPr>
                    </a:tc>
                    <a:extLst>
                      <a:ext uri="{0D108BD9-81ED-4DB2-BD59-A6C34878D82A}">
                        <a16:rowId xmlns:a16="http://schemas.microsoft.com/office/drawing/2014/main" val="202583375"/>
                      </a:ext>
                    </a:extLst>
                  </a:tr>
                  <a:tr h="370840">
                    <a:tc>
                      <a:txBody>
                        <a:bodyPr/>
                        <a:lstStyle/>
                        <a:p>
                          <a:pPr algn="ctr"/>
                          <a:r>
                            <a:rPr lang="en-NZ" dirty="0"/>
                            <a:t>0</a:t>
                          </a:r>
                        </a:p>
                      </a:txBody>
                      <a:tcPr/>
                    </a:tc>
                    <a:tc>
                      <a:txBody>
                        <a:bodyPr/>
                        <a:lstStyle/>
                        <a:p>
                          <a:endParaRPr lang="en-US"/>
                        </a:p>
                      </a:txBody>
                      <a:tcPr>
                        <a:blipFill>
                          <a:blip r:embed="rId7"/>
                          <a:stretch>
                            <a:fillRect l="-44628" t="-101639" r="-275" b="-124590"/>
                          </a:stretch>
                        </a:blipFill>
                      </a:tcPr>
                    </a:tc>
                    <a:extLst>
                      <a:ext uri="{0D108BD9-81ED-4DB2-BD59-A6C34878D82A}">
                        <a16:rowId xmlns:a16="http://schemas.microsoft.com/office/drawing/2014/main" val="2863317310"/>
                      </a:ext>
                    </a:extLst>
                  </a:tr>
                  <a:tr h="370840">
                    <a:tc>
                      <a:txBody>
                        <a:bodyPr/>
                        <a:lstStyle/>
                        <a:p>
                          <a:pPr algn="ctr"/>
                          <a:r>
                            <a:rPr lang="en-NZ" dirty="0"/>
                            <a:t>1</a:t>
                          </a:r>
                        </a:p>
                      </a:txBody>
                      <a:tcPr/>
                    </a:tc>
                    <a:tc>
                      <a:txBody>
                        <a:bodyPr/>
                        <a:lstStyle/>
                        <a:p>
                          <a:endParaRPr lang="en-US"/>
                        </a:p>
                      </a:txBody>
                      <a:tcPr>
                        <a:blipFill>
                          <a:blip r:embed="rId7"/>
                          <a:stretch>
                            <a:fillRect l="-44628" t="-201639" r="-275" b="-24590"/>
                          </a:stretch>
                        </a:blipFill>
                      </a:tcPr>
                    </a:tc>
                    <a:extLst>
                      <a:ext uri="{0D108BD9-81ED-4DB2-BD59-A6C34878D82A}">
                        <a16:rowId xmlns:a16="http://schemas.microsoft.com/office/drawing/2014/main" val="1544580216"/>
                      </a:ext>
                    </a:extLst>
                  </a:tr>
                </a:tbl>
              </a:graphicData>
            </a:graphic>
          </p:graphicFrame>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0D7682-7EB9-4115-BE31-E75E712D9BAA}"/>
                  </a:ext>
                </a:extLst>
              </p:cNvPr>
              <p:cNvSpPr txBox="1"/>
              <p:nvPr/>
            </p:nvSpPr>
            <p:spPr>
              <a:xfrm>
                <a:off x="7763495" y="4169181"/>
                <a:ext cx="27929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h</m:t>
                          </m:r>
                        </m:e>
                        <m:sub>
                          <m:r>
                            <a:rPr lang="en-NZ" b="0" i="1" smtClean="0">
                              <a:solidFill>
                                <a:schemeClr val="accent6">
                                  <a:lumMod val="50000"/>
                                </a:schemeClr>
                              </a:solidFill>
                              <a:latin typeface="Cambria Math" panose="02040503050406030204" pitchFamily="18" charset="0"/>
                              <a:ea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i="1" smtClean="0">
                              <a:solidFill>
                                <a:schemeClr val="accent6">
                                  <a:lumMod val="50000"/>
                                </a:schemeClr>
                              </a:solidFill>
                              <a:latin typeface="Cambria Math" panose="02040503050406030204" pitchFamily="18" charset="0"/>
                            </a:rPr>
                            <m:t>𝑥</m:t>
                          </m:r>
                        </m:e>
                      </m:d>
                      <m:r>
                        <a:rPr lang="en-NZ" i="1">
                          <a:solidFill>
                            <a:schemeClr val="accent6">
                              <a:lumMod val="50000"/>
                            </a:schemeClr>
                          </a:solidFill>
                          <a:latin typeface="Cambria Math" panose="02040503050406030204" pitchFamily="18" charset="0"/>
                          <a:ea typeface="Cambria Math" panose="02040503050406030204" pitchFamily="18" charset="0"/>
                        </a:rPr>
                        <m:t>≈</m:t>
                      </m:r>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1</m:t>
                          </m:r>
                        </m:sub>
                      </m:sSub>
                      <m:r>
                        <a:rPr lang="en-NZ" b="0" i="1" smtClean="0">
                          <a:solidFill>
                            <a:schemeClr val="accent6">
                              <a:lumMod val="50000"/>
                            </a:schemeClr>
                          </a:solidFill>
                          <a:latin typeface="Cambria Math" panose="02040503050406030204" pitchFamily="18" charset="0"/>
                        </a:rPr>
                        <m:t> </m:t>
                      </m:r>
                      <m:r>
                        <a:rPr lang="en-NZ" b="0" i="1" smtClean="0">
                          <a:solidFill>
                            <a:schemeClr val="accent6">
                              <a:lumMod val="50000"/>
                            </a:schemeClr>
                          </a:solidFill>
                          <a:latin typeface="Cambria Math" panose="02040503050406030204" pitchFamily="18" charset="0"/>
                        </a:rPr>
                        <m:t>𝑁𝑂𝑇</m:t>
                      </m:r>
                    </m:oMath>
                  </m:oMathPara>
                </a14:m>
                <a:endParaRPr lang="en-NZ" dirty="0"/>
              </a:p>
            </p:txBody>
          </p:sp>
        </mc:Choice>
        <mc:Fallback xmlns="">
          <p:sp>
            <p:nvSpPr>
              <p:cNvPr id="80" name="TextBox 79">
                <a:extLst>
                  <a:ext uri="{FF2B5EF4-FFF2-40B4-BE49-F238E27FC236}">
                    <a16:creationId xmlns:a16="http://schemas.microsoft.com/office/drawing/2014/main" id="{8A0D7682-7EB9-4115-BE31-E75E712D9BAA}"/>
                  </a:ext>
                </a:extLst>
              </p:cNvPr>
              <p:cNvSpPr txBox="1">
                <a:spLocks noRot="1" noChangeAspect="1" noMove="1" noResize="1" noEditPoints="1" noAdjustHandles="1" noChangeArrowheads="1" noChangeShapeType="1" noTextEdit="1"/>
              </p:cNvSpPr>
              <p:nvPr/>
            </p:nvSpPr>
            <p:spPr>
              <a:xfrm>
                <a:off x="7763495" y="4169181"/>
                <a:ext cx="2792975" cy="369332"/>
              </a:xfrm>
              <a:prstGeom prst="rect">
                <a:avLst/>
              </a:prstGeom>
              <a:blipFill>
                <a:blip r:embed="rId8"/>
                <a:stretch>
                  <a:fillRect/>
                </a:stretch>
              </a:blipFill>
            </p:spPr>
            <p:txBody>
              <a:bodyPr/>
              <a:lstStyle/>
              <a:p>
                <a:r>
                  <a:rPr lang="en-NZ">
                    <a:noFill/>
                  </a:rPr>
                  <a:t> </a:t>
                </a:r>
              </a:p>
            </p:txBody>
          </p:sp>
        </mc:Fallback>
      </mc:AlternateContent>
      <p:grpSp>
        <p:nvGrpSpPr>
          <p:cNvPr id="3" name="Group 2">
            <a:extLst>
              <a:ext uri="{FF2B5EF4-FFF2-40B4-BE49-F238E27FC236}">
                <a16:creationId xmlns:a16="http://schemas.microsoft.com/office/drawing/2014/main" id="{9E5EA011-6D85-4A08-824A-579D7F5B4E27}"/>
              </a:ext>
            </a:extLst>
          </p:cNvPr>
          <p:cNvGrpSpPr/>
          <p:nvPr/>
        </p:nvGrpSpPr>
        <p:grpSpPr>
          <a:xfrm>
            <a:off x="1917728" y="3048393"/>
            <a:ext cx="3383585" cy="1201391"/>
            <a:chOff x="1280165" y="2998773"/>
            <a:chExt cx="3383585" cy="1201391"/>
          </a:xfrm>
        </p:grpSpPr>
        <p:sp>
          <p:nvSpPr>
            <p:cNvPr id="30" name="Oval 29">
              <a:extLst>
                <a:ext uri="{FF2B5EF4-FFF2-40B4-BE49-F238E27FC236}">
                  <a16:creationId xmlns:a16="http://schemas.microsoft.com/office/drawing/2014/main" id="{7201EB44-6B32-4BDF-947B-E0F9A2B79EFC}"/>
                </a:ext>
              </a:extLst>
            </p:cNvPr>
            <p:cNvSpPr/>
            <p:nvPr/>
          </p:nvSpPr>
          <p:spPr>
            <a:xfrm>
              <a:off x="1280165" y="3677820"/>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9B4C341-EAE3-4F87-9479-0E60FDB4D098}"/>
                </a:ext>
              </a:extLst>
            </p:cNvPr>
            <p:cNvSpPr/>
            <p:nvPr/>
          </p:nvSpPr>
          <p:spPr>
            <a:xfrm>
              <a:off x="1280165" y="2998773"/>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E84AB3B3-21C0-4120-A465-6987C2FD63F0}"/>
                </a:ext>
              </a:extLst>
            </p:cNvPr>
            <p:cNvCxnSpPr>
              <a:stCxn id="35" idx="6"/>
            </p:cNvCxnSpPr>
            <p:nvPr/>
          </p:nvCxnSpPr>
          <p:spPr>
            <a:xfrm>
              <a:off x="3285750" y="3574466"/>
              <a:ext cx="527000" cy="10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0FAAD8E-7C00-48C4-A3AF-0C467A64A299}"/>
                </a:ext>
              </a:extLst>
            </p:cNvPr>
            <p:cNvCxnSpPr>
              <a:stCxn id="31" idx="6"/>
              <a:endCxn id="35" idx="2"/>
            </p:cNvCxnSpPr>
            <p:nvPr/>
          </p:nvCxnSpPr>
          <p:spPr>
            <a:xfrm>
              <a:off x="1807165" y="3259945"/>
              <a:ext cx="951585" cy="3145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CD31E2A-06F1-446F-A698-4D78F0A34D44}"/>
                </a:ext>
              </a:extLst>
            </p:cNvPr>
            <p:cNvCxnSpPr>
              <a:stCxn id="30" idx="6"/>
              <a:endCxn id="35" idx="2"/>
            </p:cNvCxnSpPr>
            <p:nvPr/>
          </p:nvCxnSpPr>
          <p:spPr>
            <a:xfrm flipV="1">
              <a:off x="1807165" y="3574465"/>
              <a:ext cx="951585" cy="36452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C63B2486-BE60-401F-BC95-F276B0677C0B}"/>
                </a:ext>
              </a:extLst>
            </p:cNvPr>
            <p:cNvSpPr/>
            <p:nvPr/>
          </p:nvSpPr>
          <p:spPr>
            <a:xfrm>
              <a:off x="2758750" y="3313293"/>
              <a:ext cx="527000" cy="522344"/>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5DA04D2-AB33-4381-BA59-CE3ED09E6D30}"/>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885185" y="3436254"/>
              <a:ext cx="778565" cy="321008"/>
            </a:xfrm>
            <a:prstGeom prst="rect">
              <a:avLst/>
            </a:prstGeom>
          </p:spPr>
        </p:pic>
        <p:pic>
          <p:nvPicPr>
            <p:cNvPr id="37" name="Picture 36">
              <a:extLst>
                <a:ext uri="{FF2B5EF4-FFF2-40B4-BE49-F238E27FC236}">
                  <a16:creationId xmlns:a16="http://schemas.microsoft.com/office/drawing/2014/main" id="{B23F7064-2A5F-4A96-9BEF-75C83D85DC1C}"/>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432222" y="3890884"/>
              <a:ext cx="222885" cy="150495"/>
            </a:xfrm>
            <a:prstGeom prst="rect">
              <a:avLst/>
            </a:prstGeom>
          </p:spPr>
        </p:pic>
        <p:pic>
          <p:nvPicPr>
            <p:cNvPr id="38" name="Picture 37">
              <a:extLst>
                <a:ext uri="{FF2B5EF4-FFF2-40B4-BE49-F238E27FC236}">
                  <a16:creationId xmlns:a16="http://schemas.microsoft.com/office/drawing/2014/main" id="{55660261-CCD5-4EF9-9BD8-1DC27ACBB5A1}"/>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32565" y="3201112"/>
              <a:ext cx="228600" cy="150395"/>
            </a:xfrm>
            <a:prstGeom prst="rect">
              <a:avLst/>
            </a:prstGeom>
          </p:spPr>
        </p:pic>
      </p:grpSp>
      <p:sp>
        <p:nvSpPr>
          <p:cNvPr id="39" name="TextBox 38">
            <a:extLst>
              <a:ext uri="{FF2B5EF4-FFF2-40B4-BE49-F238E27FC236}">
                <a16:creationId xmlns:a16="http://schemas.microsoft.com/office/drawing/2014/main" id="{CF37BC6C-9241-4EDF-A100-B019A2318F89}"/>
              </a:ext>
            </a:extLst>
          </p:cNvPr>
          <p:cNvSpPr txBox="1"/>
          <p:nvPr/>
        </p:nvSpPr>
        <p:spPr>
          <a:xfrm>
            <a:off x="2547758" y="3005755"/>
            <a:ext cx="457176" cy="307777"/>
          </a:xfrm>
          <a:prstGeom prst="rect">
            <a:avLst/>
          </a:prstGeom>
          <a:noFill/>
        </p:spPr>
        <p:txBody>
          <a:bodyPr wrap="none" rtlCol="0">
            <a:spAutoFit/>
          </a:bodyPr>
          <a:lstStyle/>
          <a:p>
            <a:r>
              <a:rPr lang="en-US" sz="1400" dirty="0">
                <a:solidFill>
                  <a:schemeClr val="accent6">
                    <a:lumMod val="50000"/>
                  </a:schemeClr>
                </a:solidFill>
              </a:rPr>
              <a:t>+10</a:t>
            </a:r>
          </a:p>
        </p:txBody>
      </p:sp>
      <p:sp>
        <p:nvSpPr>
          <p:cNvPr id="40" name="TextBox 39">
            <a:extLst>
              <a:ext uri="{FF2B5EF4-FFF2-40B4-BE49-F238E27FC236}">
                <a16:creationId xmlns:a16="http://schemas.microsoft.com/office/drawing/2014/main" id="{8CE40983-2935-4BBB-A53B-D35E6B2A5AFC}"/>
              </a:ext>
            </a:extLst>
          </p:cNvPr>
          <p:cNvSpPr txBox="1"/>
          <p:nvPr/>
        </p:nvSpPr>
        <p:spPr>
          <a:xfrm>
            <a:off x="2709565" y="3834723"/>
            <a:ext cx="421910" cy="307777"/>
          </a:xfrm>
          <a:prstGeom prst="rect">
            <a:avLst/>
          </a:prstGeom>
          <a:noFill/>
        </p:spPr>
        <p:txBody>
          <a:bodyPr wrap="none" rtlCol="0">
            <a:spAutoFit/>
          </a:bodyPr>
          <a:lstStyle/>
          <a:p>
            <a:r>
              <a:rPr lang="en-US" sz="1400" dirty="0">
                <a:solidFill>
                  <a:schemeClr val="accent6">
                    <a:lumMod val="50000"/>
                  </a:schemeClr>
                </a:solidFill>
              </a:rPr>
              <a:t>-20</a:t>
            </a:r>
          </a:p>
        </p:txBody>
      </p:sp>
    </p:spTree>
    <p:extLst>
      <p:ext uri="{BB962C8B-B14F-4D97-AF65-F5344CB8AC3E}">
        <p14:creationId xmlns:p14="http://schemas.microsoft.com/office/powerpoint/2010/main" val="263073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Simple Example 4: XNOR Function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1711366"/>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XNOR is short for NOT XOR </a:t>
            </a:r>
          </a:p>
          <a:p>
            <a:pPr marL="742950" lvl="1" indent="-285750">
              <a:lnSpc>
                <a:spcPct val="150000"/>
              </a:lnSpc>
              <a:buFont typeface="Arial" panose="020B0604020202020204" pitchFamily="34" charset="0"/>
              <a:buChar char="•"/>
            </a:pPr>
            <a:r>
              <a:rPr lang="en-NZ" dirty="0"/>
              <a:t>i.e. NOT an exclusive or, so either go big (1,1) or go home (0,0)</a:t>
            </a:r>
          </a:p>
          <a:p>
            <a:pPr marL="285750" indent="-285750">
              <a:lnSpc>
                <a:spcPct val="150000"/>
              </a:lnSpc>
              <a:buFont typeface="Arial" panose="020B0604020202020204" pitchFamily="34" charset="0"/>
              <a:buChar char="•"/>
            </a:pPr>
            <a:r>
              <a:rPr lang="en-NZ" dirty="0"/>
              <a:t>We want to structure this so the input which produce a positive output are</a:t>
            </a:r>
          </a:p>
          <a:p>
            <a:pPr marL="742950" lvl="1" indent="-285750">
              <a:lnSpc>
                <a:spcPct val="150000"/>
              </a:lnSpc>
              <a:buFont typeface="Arial" panose="020B0604020202020204" pitchFamily="34" charset="0"/>
              <a:buChar char="•"/>
            </a:pPr>
            <a:r>
              <a:rPr lang="en-NZ" dirty="0"/>
              <a:t>AND (i.e. both true) </a:t>
            </a:r>
            <a:r>
              <a:rPr lang="en-NZ" b="1" dirty="0"/>
              <a:t>OR </a:t>
            </a:r>
            <a:r>
              <a:rPr lang="en-NZ" dirty="0"/>
              <a:t>Neither (not only one being true)</a:t>
            </a:r>
          </a:p>
        </p:txBody>
      </p:sp>
      <p:grpSp>
        <p:nvGrpSpPr>
          <p:cNvPr id="8" name="Group 7">
            <a:extLst>
              <a:ext uri="{FF2B5EF4-FFF2-40B4-BE49-F238E27FC236}">
                <a16:creationId xmlns:a16="http://schemas.microsoft.com/office/drawing/2014/main" id="{0259F35F-3915-49AA-98D6-F652EC33544E}"/>
              </a:ext>
            </a:extLst>
          </p:cNvPr>
          <p:cNvGrpSpPr>
            <a:grpSpLocks noChangeAspect="1"/>
          </p:cNvGrpSpPr>
          <p:nvPr/>
        </p:nvGrpSpPr>
        <p:grpSpPr>
          <a:xfrm>
            <a:off x="962237" y="3905695"/>
            <a:ext cx="9843572" cy="2033067"/>
            <a:chOff x="1792747" y="3926771"/>
            <a:chExt cx="8255996" cy="1705173"/>
          </a:xfrm>
        </p:grpSpPr>
        <p:grpSp>
          <p:nvGrpSpPr>
            <p:cNvPr id="23" name="Group 22">
              <a:extLst>
                <a:ext uri="{FF2B5EF4-FFF2-40B4-BE49-F238E27FC236}">
                  <a16:creationId xmlns:a16="http://schemas.microsoft.com/office/drawing/2014/main" id="{11A70F63-2B24-41F4-A33F-32733231F30B}"/>
                </a:ext>
              </a:extLst>
            </p:cNvPr>
            <p:cNvGrpSpPr/>
            <p:nvPr/>
          </p:nvGrpSpPr>
          <p:grpSpPr>
            <a:xfrm>
              <a:off x="1792747" y="3934472"/>
              <a:ext cx="2521194" cy="1376504"/>
              <a:chOff x="402272" y="1880312"/>
              <a:chExt cx="3488691" cy="1880437"/>
            </a:xfrm>
          </p:grpSpPr>
          <p:sp>
            <p:nvSpPr>
              <p:cNvPr id="24" name="Oval 23">
                <a:extLst>
                  <a:ext uri="{FF2B5EF4-FFF2-40B4-BE49-F238E27FC236}">
                    <a16:creationId xmlns:a16="http://schemas.microsoft.com/office/drawing/2014/main" id="{1D9F0805-D456-4D14-8138-C62D3A2AA466}"/>
                  </a:ext>
                </a:extLst>
              </p:cNvPr>
              <p:cNvSpPr/>
              <p:nvPr/>
            </p:nvSpPr>
            <p:spPr>
              <a:xfrm>
                <a:off x="402272" y="3238405"/>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25" name="Oval 24">
                <a:extLst>
                  <a:ext uri="{FF2B5EF4-FFF2-40B4-BE49-F238E27FC236}">
                    <a16:creationId xmlns:a16="http://schemas.microsoft.com/office/drawing/2014/main" id="{F6870ABC-6946-4A1E-B301-30312E6DBB41}"/>
                  </a:ext>
                </a:extLst>
              </p:cNvPr>
              <p:cNvSpPr/>
              <p:nvPr/>
            </p:nvSpPr>
            <p:spPr>
              <a:xfrm>
                <a:off x="402272" y="2559359"/>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26" name="Oval 25">
                <a:extLst>
                  <a:ext uri="{FF2B5EF4-FFF2-40B4-BE49-F238E27FC236}">
                    <a16:creationId xmlns:a16="http://schemas.microsoft.com/office/drawing/2014/main" id="{6F2941A8-2708-4266-8C9C-797CB6E85AA8}"/>
                  </a:ext>
                </a:extLst>
              </p:cNvPr>
              <p:cNvSpPr/>
              <p:nvPr/>
            </p:nvSpPr>
            <p:spPr>
              <a:xfrm>
                <a:off x="402272" y="1880312"/>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cxnSp>
            <p:nvCxnSpPr>
              <p:cNvPr id="27" name="Straight Arrow Connector 26">
                <a:extLst>
                  <a:ext uri="{FF2B5EF4-FFF2-40B4-BE49-F238E27FC236}">
                    <a16:creationId xmlns:a16="http://schemas.microsoft.com/office/drawing/2014/main" id="{319604CA-F983-452E-874D-7F44AA7B33BD}"/>
                  </a:ext>
                </a:extLst>
              </p:cNvPr>
              <p:cNvCxnSpPr>
                <a:stCxn id="42" idx="6"/>
              </p:cNvCxnSpPr>
              <p:nvPr/>
            </p:nvCxnSpPr>
            <p:spPr>
              <a:xfrm>
                <a:off x="2576822" y="2812442"/>
                <a:ext cx="527000" cy="1089"/>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EF3FBCD-F3CB-4669-8593-89BD7BB92A9D}"/>
                  </a:ext>
                </a:extLst>
              </p:cNvPr>
              <p:cNvCxnSpPr>
                <a:stCxn id="26" idx="6"/>
                <a:endCxn id="42" idx="2"/>
              </p:cNvCxnSpPr>
              <p:nvPr/>
            </p:nvCxnSpPr>
            <p:spPr>
              <a:xfrm>
                <a:off x="929272" y="2141484"/>
                <a:ext cx="1120550" cy="670957"/>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40A3D4-9E0B-423B-BDB5-87442D7C1626}"/>
                  </a:ext>
                </a:extLst>
              </p:cNvPr>
              <p:cNvCxnSpPr>
                <a:endCxn id="42" idx="2"/>
              </p:cNvCxnSpPr>
              <p:nvPr/>
            </p:nvCxnSpPr>
            <p:spPr>
              <a:xfrm flipV="1">
                <a:off x="929272" y="2812441"/>
                <a:ext cx="1120550" cy="8090"/>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DE01DC-16E2-483F-911F-24B4F7F873AF}"/>
                  </a:ext>
                </a:extLst>
              </p:cNvPr>
              <p:cNvCxnSpPr>
                <a:stCxn id="24" idx="6"/>
                <a:endCxn id="42" idx="2"/>
              </p:cNvCxnSpPr>
              <p:nvPr/>
            </p:nvCxnSpPr>
            <p:spPr>
              <a:xfrm flipV="1">
                <a:off x="929272" y="2812441"/>
                <a:ext cx="1120550" cy="687137"/>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E80935F9-B22F-4344-8374-C3BE03B4C8A0}"/>
                  </a:ext>
                </a:extLst>
              </p:cNvPr>
              <p:cNvSpPr/>
              <p:nvPr/>
            </p:nvSpPr>
            <p:spPr>
              <a:xfrm>
                <a:off x="2049822" y="2551269"/>
                <a:ext cx="527000" cy="52234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pic>
            <p:nvPicPr>
              <p:cNvPr id="43" name="Picture 42">
                <a:extLst>
                  <a:ext uri="{FF2B5EF4-FFF2-40B4-BE49-F238E27FC236}">
                    <a16:creationId xmlns:a16="http://schemas.microsoft.com/office/drawing/2014/main" id="{985EC8B6-CC8F-4059-A0C3-3D652C4330B6}"/>
                  </a:ext>
                </a:extLst>
              </p:cNvPr>
              <p:cNvPicPr>
                <a:picLocks noChangeAspect="1"/>
              </p:cNvPicPr>
              <p:nvPr>
                <p:custDataLst>
                  <p:tags r:id="rId12"/>
                </p:custDataLst>
              </p:nvPr>
            </p:nvPicPr>
            <p:blipFill>
              <a:blip r:embed="rId18" cstate="print">
                <a:extLst>
                  <a:ext uri="{28A0092B-C50C-407E-A947-70E740481C1C}">
                    <a14:useLocalDpi xmlns:a14="http://schemas.microsoft.com/office/drawing/2010/main" val="0"/>
                  </a:ext>
                </a:extLst>
              </a:blip>
              <a:stretch>
                <a:fillRect/>
              </a:stretch>
            </p:blipFill>
            <p:spPr>
              <a:xfrm>
                <a:off x="554329" y="2772423"/>
                <a:ext cx="222885" cy="150495"/>
              </a:xfrm>
              <a:prstGeom prst="rect">
                <a:avLst/>
              </a:prstGeom>
            </p:spPr>
          </p:pic>
          <p:pic>
            <p:nvPicPr>
              <p:cNvPr id="44" name="Picture 43">
                <a:extLst>
                  <a:ext uri="{FF2B5EF4-FFF2-40B4-BE49-F238E27FC236}">
                    <a16:creationId xmlns:a16="http://schemas.microsoft.com/office/drawing/2014/main" id="{397A9317-A60F-45EB-ACFB-B16FF50C145B}"/>
                  </a:ext>
                </a:extLst>
              </p:cNvPr>
              <p:cNvPicPr>
                <a:picLocks noChangeAspect="1"/>
              </p:cNvPicPr>
              <p:nvPr>
                <p:custDataLst>
                  <p:tags r:id="rId13"/>
                </p:custDataLst>
              </p:nvPr>
            </p:nvPicPr>
            <p:blipFill>
              <a:blip r:embed="rId19" cstate="print">
                <a:extLst>
                  <a:ext uri="{28A0092B-C50C-407E-A947-70E740481C1C}">
                    <a14:useLocalDpi xmlns:a14="http://schemas.microsoft.com/office/drawing/2010/main" val="0"/>
                  </a:ext>
                </a:extLst>
              </a:blip>
              <a:stretch>
                <a:fillRect/>
              </a:stretch>
            </p:blipFill>
            <p:spPr>
              <a:xfrm>
                <a:off x="554672" y="3445523"/>
                <a:ext cx="228600" cy="150495"/>
              </a:xfrm>
              <a:prstGeom prst="rect">
                <a:avLst/>
              </a:prstGeom>
            </p:spPr>
          </p:pic>
          <p:pic>
            <p:nvPicPr>
              <p:cNvPr id="45" name="Picture 44">
                <a:extLst>
                  <a:ext uri="{FF2B5EF4-FFF2-40B4-BE49-F238E27FC236}">
                    <a16:creationId xmlns:a16="http://schemas.microsoft.com/office/drawing/2014/main" id="{B13ACD94-DB2A-4854-BBE5-0F275FF98FD3}"/>
                  </a:ext>
                </a:extLst>
              </p:cNvPr>
              <p:cNvPicPr>
                <a:picLocks noChangeAspect="1"/>
              </p:cNvPicPr>
              <p:nvPr>
                <p:custDataLst>
                  <p:tags r:id="rId14"/>
                </p:custDataLst>
              </p:nvPr>
            </p:nvPicPr>
            <p:blipFill>
              <a:blip r:embed="rId20" cstate="print">
                <a:extLst>
                  <a:ext uri="{28A0092B-C50C-407E-A947-70E740481C1C}">
                    <a14:useLocalDpi xmlns:a14="http://schemas.microsoft.com/office/drawing/2010/main" val="0"/>
                  </a:ext>
                </a:extLst>
              </a:blip>
              <a:stretch>
                <a:fillRect/>
              </a:stretch>
            </p:blipFill>
            <p:spPr>
              <a:xfrm>
                <a:off x="554672" y="2082651"/>
                <a:ext cx="228600" cy="150395"/>
              </a:xfrm>
              <a:prstGeom prst="rect">
                <a:avLst/>
              </a:prstGeom>
            </p:spPr>
          </p:pic>
          <p:pic>
            <p:nvPicPr>
              <p:cNvPr id="46" name="Picture 45">
                <a:extLst>
                  <a:ext uri="{FF2B5EF4-FFF2-40B4-BE49-F238E27FC236}">
                    <a16:creationId xmlns:a16="http://schemas.microsoft.com/office/drawing/2014/main" id="{7C71415C-1154-4CD1-B5B4-E79B31DE3391}"/>
                  </a:ext>
                </a:extLst>
              </p:cNvPr>
              <p:cNvPicPr>
                <a:picLocks noChangeAspect="1"/>
              </p:cNvPicPr>
              <p:nvPr>
                <p:custDataLst>
                  <p:tags r:id="rId15"/>
                </p:custDataLst>
              </p:nvPr>
            </p:nvPicPr>
            <p:blipFill>
              <a:blip r:embed="rId21" cstate="print">
                <a:extLst>
                  <a:ext uri="{28A0092B-C50C-407E-A947-70E740481C1C}">
                    <a14:useLocalDpi xmlns:a14="http://schemas.microsoft.com/office/drawing/2010/main" val="0"/>
                  </a:ext>
                </a:extLst>
              </a:blip>
              <a:stretch>
                <a:fillRect/>
              </a:stretch>
            </p:blipFill>
            <p:spPr>
              <a:xfrm>
                <a:off x="3200401" y="2667648"/>
                <a:ext cx="690562" cy="284724"/>
              </a:xfrm>
              <a:prstGeom prst="rect">
                <a:avLst/>
              </a:prstGeom>
            </p:spPr>
          </p:pic>
        </p:grpSp>
        <p:sp>
          <p:nvSpPr>
            <p:cNvPr id="47" name="Oval 46">
              <a:extLst>
                <a:ext uri="{FF2B5EF4-FFF2-40B4-BE49-F238E27FC236}">
                  <a16:creationId xmlns:a16="http://schemas.microsoft.com/office/drawing/2014/main" id="{1FDC7CDE-11E2-4187-B333-0BB79B2A55A1}"/>
                </a:ext>
              </a:extLst>
            </p:cNvPr>
            <p:cNvSpPr/>
            <p:nvPr/>
          </p:nvSpPr>
          <p:spPr>
            <a:xfrm>
              <a:off x="4742952" y="4948480"/>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48" name="Oval 47">
              <a:extLst>
                <a:ext uri="{FF2B5EF4-FFF2-40B4-BE49-F238E27FC236}">
                  <a16:creationId xmlns:a16="http://schemas.microsoft.com/office/drawing/2014/main" id="{CC2FF2CD-DA79-4561-8CB6-B6DC7666099F}"/>
                </a:ext>
              </a:extLst>
            </p:cNvPr>
            <p:cNvSpPr/>
            <p:nvPr/>
          </p:nvSpPr>
          <p:spPr>
            <a:xfrm>
              <a:off x="4742952" y="4451410"/>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49" name="Oval 48">
              <a:extLst>
                <a:ext uri="{FF2B5EF4-FFF2-40B4-BE49-F238E27FC236}">
                  <a16:creationId xmlns:a16="http://schemas.microsoft.com/office/drawing/2014/main" id="{1D31533D-4307-497C-9FFE-795CEC110E7A}"/>
                </a:ext>
              </a:extLst>
            </p:cNvPr>
            <p:cNvSpPr/>
            <p:nvPr/>
          </p:nvSpPr>
          <p:spPr>
            <a:xfrm>
              <a:off x="4742952" y="3954339"/>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cxnSp>
          <p:nvCxnSpPr>
            <p:cNvPr id="50" name="Straight Arrow Connector 49">
              <a:extLst>
                <a:ext uri="{FF2B5EF4-FFF2-40B4-BE49-F238E27FC236}">
                  <a16:creationId xmlns:a16="http://schemas.microsoft.com/office/drawing/2014/main" id="{C80866A1-98A6-4EDB-B11E-B9ACF86A1EDB}"/>
                </a:ext>
              </a:extLst>
            </p:cNvPr>
            <p:cNvCxnSpPr>
              <a:stCxn id="54" idx="6"/>
            </p:cNvCxnSpPr>
            <p:nvPr/>
          </p:nvCxnSpPr>
          <p:spPr>
            <a:xfrm>
              <a:off x="6314448" y="4636670"/>
              <a:ext cx="380850" cy="797"/>
            </a:xfrm>
            <a:prstGeom prst="straightConnector1">
              <a:avLst/>
            </a:prstGeom>
            <a:ln w="9525">
              <a:solidFill>
                <a:srgbClr val="00FFCC"/>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E4F177-48C5-493C-AABA-FB864010F249}"/>
                </a:ext>
              </a:extLst>
            </p:cNvPr>
            <p:cNvCxnSpPr>
              <a:stCxn id="49" idx="6"/>
              <a:endCxn id="54" idx="2"/>
            </p:cNvCxnSpPr>
            <p:nvPr/>
          </p:nvCxnSpPr>
          <p:spPr>
            <a:xfrm>
              <a:off x="5123802" y="4145520"/>
              <a:ext cx="809795" cy="491149"/>
            </a:xfrm>
            <a:prstGeom prst="straightConnector1">
              <a:avLst/>
            </a:prstGeom>
            <a:ln w="9525">
              <a:solidFill>
                <a:srgbClr val="00FFCC"/>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7C06F8-8061-4EBD-95F1-C6B8706125E4}"/>
                </a:ext>
              </a:extLst>
            </p:cNvPr>
            <p:cNvCxnSpPr>
              <a:endCxn id="54" idx="2"/>
            </p:cNvCxnSpPr>
            <p:nvPr/>
          </p:nvCxnSpPr>
          <p:spPr>
            <a:xfrm flipV="1">
              <a:off x="5123802" y="4636669"/>
              <a:ext cx="809795" cy="5922"/>
            </a:xfrm>
            <a:prstGeom prst="straightConnector1">
              <a:avLst/>
            </a:prstGeom>
            <a:ln w="9525">
              <a:solidFill>
                <a:srgbClr val="00FFCC"/>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74C9DB0-754D-4A3D-A121-B16A1A923CD1}"/>
                </a:ext>
              </a:extLst>
            </p:cNvPr>
            <p:cNvCxnSpPr>
              <a:stCxn id="47" idx="6"/>
              <a:endCxn id="54" idx="2"/>
            </p:cNvCxnSpPr>
            <p:nvPr/>
          </p:nvCxnSpPr>
          <p:spPr>
            <a:xfrm flipV="1">
              <a:off x="5123802" y="4636669"/>
              <a:ext cx="809795" cy="502993"/>
            </a:xfrm>
            <a:prstGeom prst="straightConnector1">
              <a:avLst/>
            </a:prstGeom>
            <a:ln w="9525">
              <a:solidFill>
                <a:srgbClr val="00FFCC"/>
              </a:solidFill>
              <a:tailEnd type="arrow"/>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183BB44-EB4A-4DFA-AD59-07A444AEF650}"/>
                </a:ext>
              </a:extLst>
            </p:cNvPr>
            <p:cNvSpPr/>
            <p:nvPr/>
          </p:nvSpPr>
          <p:spPr>
            <a:xfrm>
              <a:off x="5933597" y="4445488"/>
              <a:ext cx="380850" cy="382363"/>
            </a:xfrm>
            <a:prstGeom prst="ellipse">
              <a:avLst/>
            </a:prstGeom>
            <a:solidFill>
              <a:schemeClr val="bg1"/>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pic>
          <p:nvPicPr>
            <p:cNvPr id="55" name="Picture 54">
              <a:extLst>
                <a:ext uri="{FF2B5EF4-FFF2-40B4-BE49-F238E27FC236}">
                  <a16:creationId xmlns:a16="http://schemas.microsoft.com/office/drawing/2014/main" id="{9F8F4E7B-267B-421A-9DF1-15DA9F252706}"/>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4852840" y="4607376"/>
              <a:ext cx="161074" cy="110164"/>
            </a:xfrm>
            <a:prstGeom prst="rect">
              <a:avLst/>
            </a:prstGeom>
          </p:spPr>
        </p:pic>
        <p:pic>
          <p:nvPicPr>
            <p:cNvPr id="56" name="Picture 55">
              <a:extLst>
                <a:ext uri="{FF2B5EF4-FFF2-40B4-BE49-F238E27FC236}">
                  <a16:creationId xmlns:a16="http://schemas.microsoft.com/office/drawing/2014/main" id="{78DD409B-069C-4B7E-902E-DB4520D7C4C8}"/>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4853088" y="5100094"/>
              <a:ext cx="165204" cy="110164"/>
            </a:xfrm>
            <a:prstGeom prst="rect">
              <a:avLst/>
            </a:prstGeom>
          </p:spPr>
        </p:pic>
        <p:pic>
          <p:nvPicPr>
            <p:cNvPr id="57" name="Picture 56">
              <a:extLst>
                <a:ext uri="{FF2B5EF4-FFF2-40B4-BE49-F238E27FC236}">
                  <a16:creationId xmlns:a16="http://schemas.microsoft.com/office/drawing/2014/main" id="{F420D70C-F9E6-43F6-A15C-BBC9BC791F1D}"/>
                </a:ext>
              </a:extLst>
            </p:cNvPr>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4853088" y="4102454"/>
              <a:ext cx="165204" cy="110091"/>
            </a:xfrm>
            <a:prstGeom prst="rect">
              <a:avLst/>
            </a:prstGeom>
          </p:spPr>
        </p:pic>
        <p:pic>
          <p:nvPicPr>
            <p:cNvPr id="58" name="Picture 57">
              <a:extLst>
                <a:ext uri="{FF2B5EF4-FFF2-40B4-BE49-F238E27FC236}">
                  <a16:creationId xmlns:a16="http://schemas.microsoft.com/office/drawing/2014/main" id="{E3562591-E815-4219-BB4B-325660C7D219}"/>
                </a:ext>
              </a:extLst>
            </p:cNvPr>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6765093" y="4530679"/>
              <a:ext cx="499053" cy="208422"/>
            </a:xfrm>
            <a:prstGeom prst="rect">
              <a:avLst/>
            </a:prstGeom>
          </p:spPr>
        </p:pic>
        <p:sp>
          <p:nvSpPr>
            <p:cNvPr id="59" name="Oval 58">
              <a:extLst>
                <a:ext uri="{FF2B5EF4-FFF2-40B4-BE49-F238E27FC236}">
                  <a16:creationId xmlns:a16="http://schemas.microsoft.com/office/drawing/2014/main" id="{64531A53-5F8B-44D9-A8EB-F43DC7E8774E}"/>
                </a:ext>
              </a:extLst>
            </p:cNvPr>
            <p:cNvSpPr/>
            <p:nvPr/>
          </p:nvSpPr>
          <p:spPr>
            <a:xfrm>
              <a:off x="7527549" y="4920912"/>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60" name="Oval 59">
              <a:extLst>
                <a:ext uri="{FF2B5EF4-FFF2-40B4-BE49-F238E27FC236}">
                  <a16:creationId xmlns:a16="http://schemas.microsoft.com/office/drawing/2014/main" id="{A26BC3BC-1AA1-48A9-8023-2DA956D85208}"/>
                </a:ext>
              </a:extLst>
            </p:cNvPr>
            <p:cNvSpPr/>
            <p:nvPr/>
          </p:nvSpPr>
          <p:spPr>
            <a:xfrm>
              <a:off x="7527549" y="4423842"/>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61" name="Oval 60">
              <a:extLst>
                <a:ext uri="{FF2B5EF4-FFF2-40B4-BE49-F238E27FC236}">
                  <a16:creationId xmlns:a16="http://schemas.microsoft.com/office/drawing/2014/main" id="{0DE6F6D3-357D-45E8-8FDD-53D1440C331F}"/>
                </a:ext>
              </a:extLst>
            </p:cNvPr>
            <p:cNvSpPr/>
            <p:nvPr/>
          </p:nvSpPr>
          <p:spPr>
            <a:xfrm>
              <a:off x="7527549" y="3926771"/>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cxnSp>
          <p:nvCxnSpPr>
            <p:cNvPr id="62" name="Straight Arrow Connector 61">
              <a:extLst>
                <a:ext uri="{FF2B5EF4-FFF2-40B4-BE49-F238E27FC236}">
                  <a16:creationId xmlns:a16="http://schemas.microsoft.com/office/drawing/2014/main" id="{014977D0-8154-40C6-B0DD-529F7992D81B}"/>
                </a:ext>
              </a:extLst>
            </p:cNvPr>
            <p:cNvCxnSpPr>
              <a:stCxn id="66" idx="6"/>
            </p:cNvCxnSpPr>
            <p:nvPr/>
          </p:nvCxnSpPr>
          <p:spPr>
            <a:xfrm>
              <a:off x="9099045" y="4609102"/>
              <a:ext cx="380850" cy="79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764D3B8C-317D-479D-A596-186D15344C61}"/>
                </a:ext>
              </a:extLst>
            </p:cNvPr>
            <p:cNvCxnSpPr>
              <a:stCxn id="61" idx="6"/>
              <a:endCxn id="66" idx="2"/>
            </p:cNvCxnSpPr>
            <p:nvPr/>
          </p:nvCxnSpPr>
          <p:spPr>
            <a:xfrm>
              <a:off x="7908399" y="4117952"/>
              <a:ext cx="809795" cy="491149"/>
            </a:xfrm>
            <a:prstGeom prst="straightConnector1">
              <a:avLst/>
            </a:prstGeom>
            <a:ln w="9525">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ADABB4-8C74-4246-AA2D-4EA9895ACFAF}"/>
                </a:ext>
              </a:extLst>
            </p:cNvPr>
            <p:cNvCxnSpPr>
              <a:endCxn id="66" idx="2"/>
            </p:cNvCxnSpPr>
            <p:nvPr/>
          </p:nvCxnSpPr>
          <p:spPr>
            <a:xfrm flipV="1">
              <a:off x="7908399" y="4609101"/>
              <a:ext cx="809795" cy="5922"/>
            </a:xfrm>
            <a:prstGeom prst="straightConnector1">
              <a:avLst/>
            </a:prstGeom>
            <a:ln w="9525">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B98E091-0A81-4712-90E1-01C216D33C2D}"/>
                </a:ext>
              </a:extLst>
            </p:cNvPr>
            <p:cNvCxnSpPr>
              <a:stCxn id="59" idx="6"/>
              <a:endCxn id="66" idx="2"/>
            </p:cNvCxnSpPr>
            <p:nvPr/>
          </p:nvCxnSpPr>
          <p:spPr>
            <a:xfrm flipV="1">
              <a:off x="7908399" y="4609101"/>
              <a:ext cx="809795" cy="502993"/>
            </a:xfrm>
            <a:prstGeom prst="straightConnector1">
              <a:avLst/>
            </a:prstGeom>
            <a:ln w="9525">
              <a:solidFill>
                <a:srgbClr val="00FF00"/>
              </a:solidFill>
              <a:tailEnd type="arrow"/>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FA1360C9-A89E-4023-A04B-42AAE712855D}"/>
                </a:ext>
              </a:extLst>
            </p:cNvPr>
            <p:cNvSpPr/>
            <p:nvPr/>
          </p:nvSpPr>
          <p:spPr>
            <a:xfrm>
              <a:off x="8718194" y="4417920"/>
              <a:ext cx="380850" cy="382363"/>
            </a:xfrm>
            <a:prstGeom prst="ellipse">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pic>
          <p:nvPicPr>
            <p:cNvPr id="67" name="Picture 66">
              <a:extLst>
                <a:ext uri="{FF2B5EF4-FFF2-40B4-BE49-F238E27FC236}">
                  <a16:creationId xmlns:a16="http://schemas.microsoft.com/office/drawing/2014/main" id="{2766D338-3642-4255-B440-EE0BE931DB03}"/>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7637437" y="4579808"/>
              <a:ext cx="161074" cy="110164"/>
            </a:xfrm>
            <a:prstGeom prst="rect">
              <a:avLst/>
            </a:prstGeom>
          </p:spPr>
        </p:pic>
        <p:pic>
          <p:nvPicPr>
            <p:cNvPr id="68" name="Picture 67">
              <a:extLst>
                <a:ext uri="{FF2B5EF4-FFF2-40B4-BE49-F238E27FC236}">
                  <a16:creationId xmlns:a16="http://schemas.microsoft.com/office/drawing/2014/main" id="{750312F6-241F-4D74-B2CF-DFF86AFD87FB}"/>
                </a:ext>
              </a:extLst>
            </p:cNvPr>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7637685" y="5072526"/>
              <a:ext cx="165204" cy="110164"/>
            </a:xfrm>
            <a:prstGeom prst="rect">
              <a:avLst/>
            </a:prstGeom>
          </p:spPr>
        </p:pic>
        <p:pic>
          <p:nvPicPr>
            <p:cNvPr id="69" name="Picture 68">
              <a:extLst>
                <a:ext uri="{FF2B5EF4-FFF2-40B4-BE49-F238E27FC236}">
                  <a16:creationId xmlns:a16="http://schemas.microsoft.com/office/drawing/2014/main" id="{5DA9783C-A3A1-4FBB-A8F4-184412225835}"/>
                </a:ext>
              </a:extLst>
            </p:cNvPr>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637685" y="4074886"/>
              <a:ext cx="165204" cy="110091"/>
            </a:xfrm>
            <a:prstGeom prst="rect">
              <a:avLst/>
            </a:prstGeom>
          </p:spPr>
        </p:pic>
        <p:pic>
          <p:nvPicPr>
            <p:cNvPr id="70" name="Picture 69">
              <a:extLst>
                <a:ext uri="{FF2B5EF4-FFF2-40B4-BE49-F238E27FC236}">
                  <a16:creationId xmlns:a16="http://schemas.microsoft.com/office/drawing/2014/main" id="{370BA1EE-BD2B-4998-BBDF-F20D0AE795C9}"/>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9549690" y="4503111"/>
              <a:ext cx="499053" cy="208422"/>
            </a:xfrm>
            <a:prstGeom prst="rect">
              <a:avLst/>
            </a:prstGeom>
          </p:spPr>
        </p:pic>
        <p:pic>
          <p:nvPicPr>
            <p:cNvPr id="71" name="Picture 70">
              <a:extLst>
                <a:ext uri="{FF2B5EF4-FFF2-40B4-BE49-F238E27FC236}">
                  <a16:creationId xmlns:a16="http://schemas.microsoft.com/office/drawing/2014/main" id="{B4923DAA-A892-4DE9-8101-AE4A33CB0DC6}"/>
                </a:ext>
              </a:extLst>
            </p:cNvPr>
            <p:cNvPicPr>
              <a:picLocks noChangeAspect="1"/>
            </p:cNvPicPr>
            <p:nvPr>
              <p:custDataLst>
                <p:tags r:id="rId9"/>
              </p:custDataLst>
            </p:nvPr>
          </p:nvPicPr>
          <p:blipFill>
            <a:blip r:embed="rId22" cstate="print">
              <a:duotone>
                <a:schemeClr val="accent4">
                  <a:shade val="45000"/>
                  <a:satMod val="135000"/>
                </a:schemeClr>
                <a:prstClr val="white"/>
              </a:duotone>
              <a:extLst>
                <a:ext uri="{BEBA8EAE-BF5A-486C-A8C5-ECC9F3942E4B}">
                  <a14:imgProps xmlns:a14="http://schemas.microsoft.com/office/drawing/2010/main">
                    <a14:imgLayer r:embed="rId23">
                      <a14:imgEffect>
                        <a14:colorTemperature colorTemp="1125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491902" y="5421158"/>
              <a:ext cx="982980" cy="176784"/>
            </a:xfrm>
            <a:prstGeom prst="rect">
              <a:avLst/>
            </a:prstGeom>
          </p:spPr>
        </p:pic>
        <p:pic>
          <p:nvPicPr>
            <p:cNvPr id="72" name="Picture 71">
              <a:extLst>
                <a:ext uri="{FF2B5EF4-FFF2-40B4-BE49-F238E27FC236}">
                  <a16:creationId xmlns:a16="http://schemas.microsoft.com/office/drawing/2014/main" id="{694189F2-BEE1-4C48-9265-1A876D59DB45}"/>
                </a:ext>
              </a:extLst>
            </p:cNvPr>
            <p:cNvPicPr>
              <a:picLocks noChangeAspect="1"/>
            </p:cNvPicPr>
            <p:nvPr>
              <p:custDataLst>
                <p:tags r:id="rId10"/>
              </p:custDataLst>
            </p:nvPr>
          </p:nvPicPr>
          <p:blipFill>
            <a:blip r:embed="rId2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60548" y="5421157"/>
              <a:ext cx="2403597" cy="210787"/>
            </a:xfrm>
            <a:prstGeom prst="rect">
              <a:avLst/>
            </a:prstGeom>
          </p:spPr>
        </p:pic>
        <p:pic>
          <p:nvPicPr>
            <p:cNvPr id="73" name="Picture 72">
              <a:extLst>
                <a:ext uri="{FF2B5EF4-FFF2-40B4-BE49-F238E27FC236}">
                  <a16:creationId xmlns:a16="http://schemas.microsoft.com/office/drawing/2014/main" id="{DFB555E4-E364-403F-A70F-B8BF3BCFC3F8}"/>
                </a:ext>
              </a:extLst>
            </p:cNvPr>
            <p:cNvPicPr>
              <a:picLocks noChangeAspect="1"/>
            </p:cNvPicPr>
            <p:nvPr>
              <p:custDataLst>
                <p:tags r:id="rId11"/>
              </p:custDataLst>
            </p:nvPr>
          </p:nvPicPr>
          <p:blipFill>
            <a:blip r:embed="rId2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96915" y="5386575"/>
              <a:ext cx="830580" cy="175260"/>
            </a:xfrm>
            <a:prstGeom prst="rect">
              <a:avLst/>
            </a:prstGeom>
            <a:ln>
              <a:noFill/>
            </a:ln>
          </p:spPr>
        </p:pic>
        <p:sp>
          <p:nvSpPr>
            <p:cNvPr id="74" name="TextBox 73">
              <a:extLst>
                <a:ext uri="{FF2B5EF4-FFF2-40B4-BE49-F238E27FC236}">
                  <a16:creationId xmlns:a16="http://schemas.microsoft.com/office/drawing/2014/main" id="{D11A3DE6-C29F-44F0-92A9-81C99C0A3726}"/>
                </a:ext>
              </a:extLst>
            </p:cNvPr>
            <p:cNvSpPr txBox="1"/>
            <p:nvPr/>
          </p:nvSpPr>
          <p:spPr>
            <a:xfrm>
              <a:off x="2345949" y="4122361"/>
              <a:ext cx="364202" cy="309637"/>
            </a:xfrm>
            <a:prstGeom prst="rect">
              <a:avLst/>
            </a:prstGeom>
            <a:noFill/>
          </p:spPr>
          <p:txBody>
            <a:bodyPr wrap="none" rtlCol="0">
              <a:spAutoFit/>
            </a:bodyPr>
            <a:lstStyle/>
            <a:p>
              <a:pPr>
                <a:lnSpc>
                  <a:spcPct val="150000"/>
                </a:lnSpc>
              </a:pPr>
              <a:r>
                <a:rPr lang="en-US" sz="1050" dirty="0">
                  <a:solidFill>
                    <a:srgbClr val="FF0000"/>
                  </a:solidFill>
                </a:rPr>
                <a:t>-30</a:t>
              </a:r>
            </a:p>
          </p:txBody>
        </p:sp>
        <p:sp>
          <p:nvSpPr>
            <p:cNvPr id="75" name="TextBox 74">
              <a:extLst>
                <a:ext uri="{FF2B5EF4-FFF2-40B4-BE49-F238E27FC236}">
                  <a16:creationId xmlns:a16="http://schemas.microsoft.com/office/drawing/2014/main" id="{B5207A73-6FE6-4DDB-953E-CBCBEA9DE4A9}"/>
                </a:ext>
              </a:extLst>
            </p:cNvPr>
            <p:cNvSpPr txBox="1"/>
            <p:nvPr/>
          </p:nvSpPr>
          <p:spPr>
            <a:xfrm>
              <a:off x="2381001" y="4436063"/>
              <a:ext cx="322524" cy="309637"/>
            </a:xfrm>
            <a:prstGeom prst="rect">
              <a:avLst/>
            </a:prstGeom>
            <a:noFill/>
          </p:spPr>
          <p:txBody>
            <a:bodyPr wrap="none" rtlCol="0">
              <a:spAutoFit/>
            </a:bodyPr>
            <a:lstStyle/>
            <a:p>
              <a:pPr>
                <a:lnSpc>
                  <a:spcPct val="150000"/>
                </a:lnSpc>
              </a:pPr>
              <a:r>
                <a:rPr lang="en-US" sz="1050" dirty="0">
                  <a:solidFill>
                    <a:srgbClr val="FF0000"/>
                  </a:solidFill>
                </a:rPr>
                <a:t>20</a:t>
              </a:r>
            </a:p>
          </p:txBody>
        </p:sp>
        <p:sp>
          <p:nvSpPr>
            <p:cNvPr id="76" name="TextBox 75">
              <a:extLst>
                <a:ext uri="{FF2B5EF4-FFF2-40B4-BE49-F238E27FC236}">
                  <a16:creationId xmlns:a16="http://schemas.microsoft.com/office/drawing/2014/main" id="{DC288343-A239-4348-B316-1548C25EA299}"/>
                </a:ext>
              </a:extLst>
            </p:cNvPr>
            <p:cNvSpPr txBox="1"/>
            <p:nvPr/>
          </p:nvSpPr>
          <p:spPr>
            <a:xfrm>
              <a:off x="2389084" y="4686384"/>
              <a:ext cx="322524" cy="309637"/>
            </a:xfrm>
            <a:prstGeom prst="rect">
              <a:avLst/>
            </a:prstGeom>
            <a:noFill/>
          </p:spPr>
          <p:txBody>
            <a:bodyPr wrap="none" rtlCol="0">
              <a:spAutoFit/>
            </a:bodyPr>
            <a:lstStyle/>
            <a:p>
              <a:pPr>
                <a:lnSpc>
                  <a:spcPct val="150000"/>
                </a:lnSpc>
              </a:pPr>
              <a:r>
                <a:rPr lang="en-US" sz="1050" dirty="0">
                  <a:solidFill>
                    <a:srgbClr val="FF0000"/>
                  </a:solidFill>
                </a:rPr>
                <a:t>20</a:t>
              </a:r>
            </a:p>
          </p:txBody>
        </p:sp>
        <p:sp>
          <p:nvSpPr>
            <p:cNvPr id="77" name="TextBox 76">
              <a:extLst>
                <a:ext uri="{FF2B5EF4-FFF2-40B4-BE49-F238E27FC236}">
                  <a16:creationId xmlns:a16="http://schemas.microsoft.com/office/drawing/2014/main" id="{4F38D0CB-4AB2-45E0-ACC4-1494E7FFBE1F}"/>
                </a:ext>
              </a:extLst>
            </p:cNvPr>
            <p:cNvSpPr txBox="1"/>
            <p:nvPr/>
          </p:nvSpPr>
          <p:spPr>
            <a:xfrm>
              <a:off x="5317749" y="4130708"/>
              <a:ext cx="322524" cy="309637"/>
            </a:xfrm>
            <a:prstGeom prst="rect">
              <a:avLst/>
            </a:prstGeom>
            <a:noFill/>
          </p:spPr>
          <p:txBody>
            <a:bodyPr wrap="none" rtlCol="0">
              <a:spAutoFit/>
            </a:bodyPr>
            <a:lstStyle/>
            <a:p>
              <a:pPr>
                <a:lnSpc>
                  <a:spcPct val="150000"/>
                </a:lnSpc>
              </a:pPr>
              <a:r>
                <a:rPr lang="en-US" sz="1050" dirty="0">
                  <a:solidFill>
                    <a:srgbClr val="00FFCC"/>
                  </a:solidFill>
                </a:rPr>
                <a:t>10</a:t>
              </a:r>
            </a:p>
          </p:txBody>
        </p:sp>
        <p:sp>
          <p:nvSpPr>
            <p:cNvPr id="78" name="TextBox 77">
              <a:extLst>
                <a:ext uri="{FF2B5EF4-FFF2-40B4-BE49-F238E27FC236}">
                  <a16:creationId xmlns:a16="http://schemas.microsoft.com/office/drawing/2014/main" id="{EFEAF246-F20E-4D27-947C-CFF4D5F47C4C}"/>
                </a:ext>
              </a:extLst>
            </p:cNvPr>
            <p:cNvSpPr txBox="1"/>
            <p:nvPr/>
          </p:nvSpPr>
          <p:spPr>
            <a:xfrm>
              <a:off x="5283351" y="4444410"/>
              <a:ext cx="364202" cy="309637"/>
            </a:xfrm>
            <a:prstGeom prst="rect">
              <a:avLst/>
            </a:prstGeom>
            <a:noFill/>
          </p:spPr>
          <p:txBody>
            <a:bodyPr wrap="none" rtlCol="0">
              <a:spAutoFit/>
            </a:bodyPr>
            <a:lstStyle/>
            <a:p>
              <a:pPr>
                <a:lnSpc>
                  <a:spcPct val="150000"/>
                </a:lnSpc>
              </a:pPr>
              <a:r>
                <a:rPr lang="en-US" sz="1050" dirty="0">
                  <a:solidFill>
                    <a:srgbClr val="00FFCC"/>
                  </a:solidFill>
                </a:rPr>
                <a:t>-20</a:t>
              </a:r>
            </a:p>
          </p:txBody>
        </p:sp>
        <p:sp>
          <p:nvSpPr>
            <p:cNvPr id="79" name="TextBox 78">
              <a:extLst>
                <a:ext uri="{FF2B5EF4-FFF2-40B4-BE49-F238E27FC236}">
                  <a16:creationId xmlns:a16="http://schemas.microsoft.com/office/drawing/2014/main" id="{13B50CE6-E625-43F5-9CB4-0F2138CC027B}"/>
                </a:ext>
              </a:extLst>
            </p:cNvPr>
            <p:cNvSpPr txBox="1"/>
            <p:nvPr/>
          </p:nvSpPr>
          <p:spPr>
            <a:xfrm>
              <a:off x="5291434" y="4694731"/>
              <a:ext cx="364202" cy="309637"/>
            </a:xfrm>
            <a:prstGeom prst="rect">
              <a:avLst/>
            </a:prstGeom>
            <a:noFill/>
          </p:spPr>
          <p:txBody>
            <a:bodyPr wrap="none" rtlCol="0">
              <a:spAutoFit/>
            </a:bodyPr>
            <a:lstStyle/>
            <a:p>
              <a:pPr>
                <a:lnSpc>
                  <a:spcPct val="150000"/>
                </a:lnSpc>
              </a:pPr>
              <a:r>
                <a:rPr lang="en-US" sz="1050" dirty="0">
                  <a:solidFill>
                    <a:srgbClr val="00FFCC"/>
                  </a:solidFill>
                </a:rPr>
                <a:t>-20</a:t>
              </a:r>
            </a:p>
          </p:txBody>
        </p:sp>
        <p:sp>
          <p:nvSpPr>
            <p:cNvPr id="81" name="TextBox 80">
              <a:extLst>
                <a:ext uri="{FF2B5EF4-FFF2-40B4-BE49-F238E27FC236}">
                  <a16:creationId xmlns:a16="http://schemas.microsoft.com/office/drawing/2014/main" id="{B10B2823-C563-4ECE-A87C-4373AF2867E8}"/>
                </a:ext>
              </a:extLst>
            </p:cNvPr>
            <p:cNvSpPr txBox="1"/>
            <p:nvPr/>
          </p:nvSpPr>
          <p:spPr>
            <a:xfrm>
              <a:off x="8014079" y="4086843"/>
              <a:ext cx="364202" cy="309637"/>
            </a:xfrm>
            <a:prstGeom prst="rect">
              <a:avLst/>
            </a:prstGeom>
            <a:noFill/>
          </p:spPr>
          <p:txBody>
            <a:bodyPr wrap="none" rtlCol="0">
              <a:spAutoFit/>
            </a:bodyPr>
            <a:lstStyle/>
            <a:p>
              <a:pPr>
                <a:lnSpc>
                  <a:spcPct val="150000"/>
                </a:lnSpc>
              </a:pPr>
              <a:r>
                <a:rPr lang="en-US" sz="1050" dirty="0">
                  <a:solidFill>
                    <a:srgbClr val="00FF00"/>
                  </a:solidFill>
                </a:rPr>
                <a:t>-10</a:t>
              </a:r>
            </a:p>
          </p:txBody>
        </p:sp>
        <p:sp>
          <p:nvSpPr>
            <p:cNvPr id="82" name="TextBox 81">
              <a:extLst>
                <a:ext uri="{FF2B5EF4-FFF2-40B4-BE49-F238E27FC236}">
                  <a16:creationId xmlns:a16="http://schemas.microsoft.com/office/drawing/2014/main" id="{E7917C2C-04CF-4D55-808F-5A22E14259E4}"/>
                </a:ext>
              </a:extLst>
            </p:cNvPr>
            <p:cNvSpPr txBox="1"/>
            <p:nvPr/>
          </p:nvSpPr>
          <p:spPr>
            <a:xfrm>
              <a:off x="8049131" y="4423695"/>
              <a:ext cx="322524" cy="309637"/>
            </a:xfrm>
            <a:prstGeom prst="rect">
              <a:avLst/>
            </a:prstGeom>
            <a:noFill/>
          </p:spPr>
          <p:txBody>
            <a:bodyPr wrap="none" rtlCol="0">
              <a:spAutoFit/>
            </a:bodyPr>
            <a:lstStyle/>
            <a:p>
              <a:pPr>
                <a:lnSpc>
                  <a:spcPct val="150000"/>
                </a:lnSpc>
              </a:pPr>
              <a:r>
                <a:rPr lang="en-US" sz="1050" dirty="0">
                  <a:solidFill>
                    <a:srgbClr val="00FF00"/>
                  </a:solidFill>
                </a:rPr>
                <a:t>20</a:t>
              </a:r>
            </a:p>
          </p:txBody>
        </p:sp>
        <p:sp>
          <p:nvSpPr>
            <p:cNvPr id="83" name="TextBox 82">
              <a:extLst>
                <a:ext uri="{FF2B5EF4-FFF2-40B4-BE49-F238E27FC236}">
                  <a16:creationId xmlns:a16="http://schemas.microsoft.com/office/drawing/2014/main" id="{9EB60FE2-68E9-4B50-B281-84612F75B8C4}"/>
                </a:ext>
              </a:extLst>
            </p:cNvPr>
            <p:cNvSpPr txBox="1"/>
            <p:nvPr/>
          </p:nvSpPr>
          <p:spPr>
            <a:xfrm>
              <a:off x="8057214" y="4674016"/>
              <a:ext cx="322524" cy="309637"/>
            </a:xfrm>
            <a:prstGeom prst="rect">
              <a:avLst/>
            </a:prstGeom>
            <a:noFill/>
          </p:spPr>
          <p:txBody>
            <a:bodyPr wrap="none" rtlCol="0">
              <a:spAutoFit/>
            </a:bodyPr>
            <a:lstStyle/>
            <a:p>
              <a:pPr>
                <a:lnSpc>
                  <a:spcPct val="150000"/>
                </a:lnSpc>
              </a:pPr>
              <a:r>
                <a:rPr lang="en-US" sz="1050" dirty="0">
                  <a:solidFill>
                    <a:srgbClr val="00FF00"/>
                  </a:solidFill>
                </a:rPr>
                <a:t>20</a:t>
              </a:r>
            </a:p>
          </p:txBody>
        </p:sp>
      </p:grpSp>
    </p:spTree>
    <p:extLst>
      <p:ext uri="{BB962C8B-B14F-4D97-AF65-F5344CB8AC3E}">
        <p14:creationId xmlns:p14="http://schemas.microsoft.com/office/powerpoint/2010/main" val="63343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a:t>
            </a:fld>
            <a:endParaRPr lang="en-NZ"/>
          </a:p>
        </p:txBody>
      </p:sp>
      <p:sp>
        <p:nvSpPr>
          <p:cNvPr id="9" name="TextBox 8">
            <a:extLst>
              <a:ext uri="{FF2B5EF4-FFF2-40B4-BE49-F238E27FC236}">
                <a16:creationId xmlns:a16="http://schemas.microsoft.com/office/drawing/2014/main" id="{878F6FDD-AB8D-4BB8-9E3E-9C8795F14F0B}"/>
              </a:ext>
            </a:extLst>
          </p:cNvPr>
          <p:cNvSpPr txBox="1"/>
          <p:nvPr/>
        </p:nvSpPr>
        <p:spPr>
          <a:xfrm>
            <a:off x="373321" y="2369373"/>
            <a:ext cx="3478775" cy="300877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NZ" sz="1600" b="1" dirty="0"/>
              <a:t>Classification Models :</a:t>
            </a:r>
          </a:p>
          <a:p>
            <a:pPr marL="800100" lvl="1" indent="-342900">
              <a:lnSpc>
                <a:spcPct val="150000"/>
              </a:lnSpc>
              <a:buFont typeface="Arial" panose="020B0604020202020204" pitchFamily="34" charset="0"/>
              <a:buChar char="•"/>
            </a:pPr>
            <a:r>
              <a:rPr lang="en-NZ" sz="1600" dirty="0"/>
              <a:t>Logistic Regression</a:t>
            </a:r>
          </a:p>
          <a:p>
            <a:pPr marL="800100" lvl="1" indent="-342900">
              <a:lnSpc>
                <a:spcPct val="150000"/>
              </a:lnSpc>
              <a:buFont typeface="Arial" panose="020B0604020202020204" pitchFamily="34" charset="0"/>
              <a:buChar char="•"/>
            </a:pPr>
            <a:r>
              <a:rPr lang="en-NZ" sz="1600" dirty="0"/>
              <a:t>Support Vector Machine</a:t>
            </a:r>
          </a:p>
          <a:p>
            <a:pPr marL="1257300" lvl="2" indent="-342900">
              <a:lnSpc>
                <a:spcPct val="150000"/>
              </a:lnSpc>
              <a:buFont typeface="Arial" panose="020B0604020202020204" pitchFamily="34" charset="0"/>
              <a:buChar char="•"/>
            </a:pPr>
            <a:r>
              <a:rPr lang="en-NZ" sz="1600" dirty="0"/>
              <a:t>Linear</a:t>
            </a:r>
          </a:p>
          <a:p>
            <a:pPr marL="1257300" lvl="2" indent="-342900">
              <a:lnSpc>
                <a:spcPct val="150000"/>
              </a:lnSpc>
              <a:buFont typeface="Arial" panose="020B0604020202020204" pitchFamily="34" charset="0"/>
              <a:buChar char="•"/>
            </a:pPr>
            <a:r>
              <a:rPr lang="en-NZ" sz="1600" dirty="0"/>
              <a:t>Non-Linear</a:t>
            </a:r>
          </a:p>
          <a:p>
            <a:pPr marL="800100" lvl="1" indent="-342900">
              <a:lnSpc>
                <a:spcPct val="150000"/>
              </a:lnSpc>
              <a:buFont typeface="Arial" panose="020B0604020202020204" pitchFamily="34" charset="0"/>
              <a:buChar char="•"/>
            </a:pPr>
            <a:r>
              <a:rPr lang="en-NZ" sz="1600" dirty="0"/>
              <a:t>Decision Trees</a:t>
            </a:r>
          </a:p>
          <a:p>
            <a:pPr marL="800100" lvl="1" indent="-342900">
              <a:lnSpc>
                <a:spcPct val="150000"/>
              </a:lnSpc>
              <a:buFont typeface="Arial" panose="020B0604020202020204" pitchFamily="34" charset="0"/>
              <a:buChar char="•"/>
            </a:pPr>
            <a:r>
              <a:rPr lang="en-NZ" sz="1600" dirty="0"/>
              <a:t>Random Forests</a:t>
            </a:r>
            <a:endParaRPr lang="en-GB" sz="1600" dirty="0"/>
          </a:p>
          <a:p>
            <a:pPr lvl="1">
              <a:lnSpc>
                <a:spcPct val="150000"/>
              </a:lnSpc>
            </a:pPr>
            <a:endParaRPr lang="en-GB" sz="1600" dirty="0"/>
          </a:p>
        </p:txBody>
      </p:sp>
      <p:pic>
        <p:nvPicPr>
          <p:cNvPr id="11" name="Picture 10" descr="linear and logistic regression in machine learning cheap buy online">
            <a:extLst>
              <a:ext uri="{FF2B5EF4-FFF2-40B4-BE49-F238E27FC236}">
                <a16:creationId xmlns:a16="http://schemas.microsoft.com/office/drawing/2014/main" id="{632DC50D-A31C-4446-ABE4-74978E9A3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505" y="1856011"/>
            <a:ext cx="4397095" cy="18844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6A37DED-155F-4A4E-9CD6-9E3BF76587CC}"/>
              </a:ext>
            </a:extLst>
          </p:cNvPr>
          <p:cNvGrpSpPr/>
          <p:nvPr/>
        </p:nvGrpSpPr>
        <p:grpSpPr>
          <a:xfrm>
            <a:off x="9152388" y="1804981"/>
            <a:ext cx="1887513" cy="2097501"/>
            <a:chOff x="9152388" y="1804981"/>
            <a:chExt cx="1887513" cy="2097501"/>
          </a:xfrm>
        </p:grpSpPr>
        <p:pic>
          <p:nvPicPr>
            <p:cNvPr id="10" name="Picture 4" descr="What is Support Vector Machine (SVM) ?-with Python | by Caner Dabakoglu |  Medium">
              <a:extLst>
                <a:ext uri="{FF2B5EF4-FFF2-40B4-BE49-F238E27FC236}">
                  <a16:creationId xmlns:a16="http://schemas.microsoft.com/office/drawing/2014/main" id="{217FFF8C-AC6C-44D9-83AE-4DB4AD91E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2388" y="1804981"/>
              <a:ext cx="1887513" cy="18875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7D276A9-8D7D-45EE-8F57-F9873682215D}"/>
                </a:ext>
              </a:extLst>
            </p:cNvPr>
            <p:cNvSpPr txBox="1"/>
            <p:nvPr/>
          </p:nvSpPr>
          <p:spPr>
            <a:xfrm>
              <a:off x="9624571" y="3625483"/>
              <a:ext cx="1101521" cy="276999"/>
            </a:xfrm>
            <a:prstGeom prst="rect">
              <a:avLst/>
            </a:prstGeom>
            <a:noFill/>
          </p:spPr>
          <p:txBody>
            <a:bodyPr wrap="square">
              <a:spAutoFit/>
            </a:bodyPr>
            <a:lstStyle/>
            <a:p>
              <a:r>
                <a:rPr lang="en-NZ" sz="1200" dirty="0"/>
                <a:t>Linear SVM</a:t>
              </a:r>
            </a:p>
          </p:txBody>
        </p:sp>
      </p:grpSp>
      <p:grpSp>
        <p:nvGrpSpPr>
          <p:cNvPr id="6" name="Group 5">
            <a:extLst>
              <a:ext uri="{FF2B5EF4-FFF2-40B4-BE49-F238E27FC236}">
                <a16:creationId xmlns:a16="http://schemas.microsoft.com/office/drawing/2014/main" id="{89361497-BF69-4E0A-9589-809C7450EC48}"/>
              </a:ext>
            </a:extLst>
          </p:cNvPr>
          <p:cNvGrpSpPr/>
          <p:nvPr/>
        </p:nvGrpSpPr>
        <p:grpSpPr>
          <a:xfrm>
            <a:off x="3732190" y="3859131"/>
            <a:ext cx="3591399" cy="2503147"/>
            <a:chOff x="3686185" y="3967594"/>
            <a:chExt cx="3478775" cy="2319183"/>
          </a:xfrm>
        </p:grpSpPr>
        <p:grpSp>
          <p:nvGrpSpPr>
            <p:cNvPr id="16" name="Group 15">
              <a:extLst>
                <a:ext uri="{FF2B5EF4-FFF2-40B4-BE49-F238E27FC236}">
                  <a16:creationId xmlns:a16="http://schemas.microsoft.com/office/drawing/2014/main" id="{DCFF7F72-7C39-4631-9162-823712605518}"/>
                </a:ext>
              </a:extLst>
            </p:cNvPr>
            <p:cNvGrpSpPr>
              <a:grpSpLocks noChangeAspect="1"/>
            </p:cNvGrpSpPr>
            <p:nvPr/>
          </p:nvGrpSpPr>
          <p:grpSpPr>
            <a:xfrm>
              <a:off x="3686185" y="3967594"/>
              <a:ext cx="3478775" cy="2319183"/>
              <a:chOff x="7292627" y="2224742"/>
              <a:chExt cx="4663887" cy="3109258"/>
            </a:xfrm>
          </p:grpSpPr>
          <p:pic>
            <p:nvPicPr>
              <p:cNvPr id="17" name="Picture 2" descr="Decision Trees in Machine Learning - Tutorial And Example">
                <a:extLst>
                  <a:ext uri="{FF2B5EF4-FFF2-40B4-BE49-F238E27FC236}">
                    <a16:creationId xmlns:a16="http://schemas.microsoft.com/office/drawing/2014/main" id="{E8182947-64B2-4D12-AAAF-86D7515B1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2627" y="2224742"/>
                <a:ext cx="4663887" cy="31092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71DE0FE-1081-4AAC-A32F-93E8A35C72B1}"/>
                  </a:ext>
                </a:extLst>
              </p:cNvPr>
              <p:cNvSpPr txBox="1"/>
              <p:nvPr/>
            </p:nvSpPr>
            <p:spPr>
              <a:xfrm>
                <a:off x="10649526" y="2424046"/>
                <a:ext cx="822121" cy="311738"/>
              </a:xfrm>
              <a:prstGeom prst="rect">
                <a:avLst/>
              </a:prstGeom>
              <a:noFill/>
            </p:spPr>
            <p:txBody>
              <a:bodyPr wrap="square" rtlCol="0">
                <a:spAutoFit/>
              </a:bodyPr>
              <a:lstStyle/>
              <a:p>
                <a:r>
                  <a:rPr lang="en-NZ" sz="800" b="1" dirty="0">
                    <a:solidFill>
                      <a:srgbClr val="0070C0"/>
                    </a:solidFill>
                  </a:rPr>
                  <a:t>Splitting</a:t>
                </a:r>
              </a:p>
            </p:txBody>
          </p:sp>
          <p:sp>
            <p:nvSpPr>
              <p:cNvPr id="19" name="Arrow: Right 18">
                <a:extLst>
                  <a:ext uri="{FF2B5EF4-FFF2-40B4-BE49-F238E27FC236}">
                    <a16:creationId xmlns:a16="http://schemas.microsoft.com/office/drawing/2014/main" id="{9677E387-A80F-47D2-8EE4-3FA855612D7E}"/>
                  </a:ext>
                </a:extLst>
              </p:cNvPr>
              <p:cNvSpPr/>
              <p:nvPr/>
            </p:nvSpPr>
            <p:spPr>
              <a:xfrm rot="9820591">
                <a:off x="9482964" y="2665701"/>
                <a:ext cx="1160027" cy="212868"/>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sz="1000"/>
              </a:p>
            </p:txBody>
          </p:sp>
          <p:sp>
            <p:nvSpPr>
              <p:cNvPr id="20" name="TextBox 19">
                <a:extLst>
                  <a:ext uri="{FF2B5EF4-FFF2-40B4-BE49-F238E27FC236}">
                    <a16:creationId xmlns:a16="http://schemas.microsoft.com/office/drawing/2014/main" id="{6E264887-D619-4429-8B8F-6CF77BFF0FED}"/>
                  </a:ext>
                </a:extLst>
              </p:cNvPr>
              <p:cNvSpPr txBox="1"/>
              <p:nvPr/>
            </p:nvSpPr>
            <p:spPr>
              <a:xfrm>
                <a:off x="7316131" y="3208229"/>
                <a:ext cx="692359" cy="311738"/>
              </a:xfrm>
              <a:prstGeom prst="rect">
                <a:avLst/>
              </a:prstGeom>
              <a:noFill/>
            </p:spPr>
            <p:txBody>
              <a:bodyPr wrap="square" rtlCol="0">
                <a:spAutoFit/>
              </a:bodyPr>
              <a:lstStyle/>
              <a:p>
                <a:pPr algn="ctr"/>
                <a:r>
                  <a:rPr lang="en-NZ" sz="800" b="1" dirty="0">
                    <a:solidFill>
                      <a:srgbClr val="FFC000"/>
                    </a:solidFill>
                  </a:rPr>
                  <a:t>Parent</a:t>
                </a:r>
              </a:p>
            </p:txBody>
          </p:sp>
          <p:sp>
            <p:nvSpPr>
              <p:cNvPr id="21" name="TextBox 20">
                <a:extLst>
                  <a:ext uri="{FF2B5EF4-FFF2-40B4-BE49-F238E27FC236}">
                    <a16:creationId xmlns:a16="http://schemas.microsoft.com/office/drawing/2014/main" id="{C5110BE7-9215-4150-A430-0A1DFF431F47}"/>
                  </a:ext>
                </a:extLst>
              </p:cNvPr>
              <p:cNvSpPr txBox="1"/>
              <p:nvPr/>
            </p:nvSpPr>
            <p:spPr>
              <a:xfrm>
                <a:off x="7460076" y="4334014"/>
                <a:ext cx="692359" cy="311738"/>
              </a:xfrm>
              <a:prstGeom prst="rect">
                <a:avLst/>
              </a:prstGeom>
              <a:noFill/>
            </p:spPr>
            <p:txBody>
              <a:bodyPr wrap="square" rtlCol="0">
                <a:spAutoFit/>
              </a:bodyPr>
              <a:lstStyle/>
              <a:p>
                <a:pPr algn="ctr"/>
                <a:r>
                  <a:rPr lang="en-NZ" sz="800" b="1" dirty="0">
                    <a:solidFill>
                      <a:srgbClr val="FFC000"/>
                    </a:solidFill>
                  </a:rPr>
                  <a:t>Child</a:t>
                </a:r>
              </a:p>
            </p:txBody>
          </p:sp>
          <p:sp>
            <p:nvSpPr>
              <p:cNvPr id="22" name="TextBox 21">
                <a:extLst>
                  <a:ext uri="{FF2B5EF4-FFF2-40B4-BE49-F238E27FC236}">
                    <a16:creationId xmlns:a16="http://schemas.microsoft.com/office/drawing/2014/main" id="{C477B8F1-D4FD-4D32-BC51-4AC6B1F9215F}"/>
                  </a:ext>
                </a:extLst>
              </p:cNvPr>
              <p:cNvSpPr txBox="1"/>
              <p:nvPr/>
            </p:nvSpPr>
            <p:spPr>
              <a:xfrm>
                <a:off x="8659304" y="4334014"/>
                <a:ext cx="692359" cy="311738"/>
              </a:xfrm>
              <a:prstGeom prst="rect">
                <a:avLst/>
              </a:prstGeom>
              <a:noFill/>
            </p:spPr>
            <p:txBody>
              <a:bodyPr wrap="square" rtlCol="0">
                <a:spAutoFit/>
              </a:bodyPr>
              <a:lstStyle/>
              <a:p>
                <a:pPr algn="ctr"/>
                <a:r>
                  <a:rPr lang="en-NZ" sz="800" b="1" dirty="0">
                    <a:solidFill>
                      <a:srgbClr val="FFC000"/>
                    </a:solidFill>
                  </a:rPr>
                  <a:t>Child</a:t>
                </a:r>
              </a:p>
            </p:txBody>
          </p:sp>
        </p:grpSp>
        <p:sp>
          <p:nvSpPr>
            <p:cNvPr id="24" name="TextBox 23">
              <a:extLst>
                <a:ext uri="{FF2B5EF4-FFF2-40B4-BE49-F238E27FC236}">
                  <a16:creationId xmlns:a16="http://schemas.microsoft.com/office/drawing/2014/main" id="{60DE6FBC-BABA-4C55-A9AF-7C54C13B68C5}"/>
                </a:ext>
              </a:extLst>
            </p:cNvPr>
            <p:cNvSpPr txBox="1"/>
            <p:nvPr/>
          </p:nvSpPr>
          <p:spPr>
            <a:xfrm>
              <a:off x="3811085" y="5834725"/>
              <a:ext cx="1101521" cy="276999"/>
            </a:xfrm>
            <a:prstGeom prst="rect">
              <a:avLst/>
            </a:prstGeom>
            <a:noFill/>
          </p:spPr>
          <p:txBody>
            <a:bodyPr wrap="square">
              <a:spAutoFit/>
            </a:bodyPr>
            <a:lstStyle/>
            <a:p>
              <a:r>
                <a:rPr lang="en-NZ" sz="1200" dirty="0"/>
                <a:t>Decision Trees</a:t>
              </a:r>
            </a:p>
          </p:txBody>
        </p:sp>
      </p:grpSp>
      <p:grpSp>
        <p:nvGrpSpPr>
          <p:cNvPr id="4" name="Group 3">
            <a:extLst>
              <a:ext uri="{FF2B5EF4-FFF2-40B4-BE49-F238E27FC236}">
                <a16:creationId xmlns:a16="http://schemas.microsoft.com/office/drawing/2014/main" id="{A6CDDC75-8144-4E58-A4A5-0C87AD67C176}"/>
              </a:ext>
            </a:extLst>
          </p:cNvPr>
          <p:cNvGrpSpPr/>
          <p:nvPr/>
        </p:nvGrpSpPr>
        <p:grpSpPr>
          <a:xfrm>
            <a:off x="7745072" y="4191755"/>
            <a:ext cx="3936234" cy="1938576"/>
            <a:chOff x="7783186" y="4116254"/>
            <a:chExt cx="3936234" cy="1938576"/>
          </a:xfrm>
        </p:grpSpPr>
        <p:pic>
          <p:nvPicPr>
            <p:cNvPr id="23" name="Picture 22">
              <a:extLst>
                <a:ext uri="{FF2B5EF4-FFF2-40B4-BE49-F238E27FC236}">
                  <a16:creationId xmlns:a16="http://schemas.microsoft.com/office/drawing/2014/main" id="{42F595D3-5176-4265-8E4A-5BFD63232378}"/>
                </a:ext>
              </a:extLst>
            </p:cNvPr>
            <p:cNvPicPr>
              <a:picLocks noChangeAspect="1"/>
            </p:cNvPicPr>
            <p:nvPr/>
          </p:nvPicPr>
          <p:blipFill>
            <a:blip r:embed="rId6"/>
            <a:stretch>
              <a:fillRect/>
            </a:stretch>
          </p:blipFill>
          <p:spPr>
            <a:xfrm>
              <a:off x="7783186" y="4116254"/>
              <a:ext cx="3682769" cy="1938576"/>
            </a:xfrm>
            <a:prstGeom prst="rect">
              <a:avLst/>
            </a:prstGeom>
          </p:spPr>
        </p:pic>
        <p:sp>
          <p:nvSpPr>
            <p:cNvPr id="25" name="TextBox 24">
              <a:extLst>
                <a:ext uri="{FF2B5EF4-FFF2-40B4-BE49-F238E27FC236}">
                  <a16:creationId xmlns:a16="http://schemas.microsoft.com/office/drawing/2014/main" id="{1417B690-2A27-4336-B0E1-1274E64A0EE1}"/>
                </a:ext>
              </a:extLst>
            </p:cNvPr>
            <p:cNvSpPr txBox="1"/>
            <p:nvPr/>
          </p:nvSpPr>
          <p:spPr>
            <a:xfrm>
              <a:off x="10477824" y="5771204"/>
              <a:ext cx="1241596" cy="276999"/>
            </a:xfrm>
            <a:prstGeom prst="rect">
              <a:avLst/>
            </a:prstGeom>
            <a:noFill/>
          </p:spPr>
          <p:txBody>
            <a:bodyPr wrap="square">
              <a:spAutoFit/>
            </a:bodyPr>
            <a:lstStyle/>
            <a:p>
              <a:r>
                <a:rPr lang="en-NZ" sz="1200" dirty="0"/>
                <a:t>Random Forests</a:t>
              </a:r>
            </a:p>
          </p:txBody>
        </p:sp>
      </p:grpSp>
    </p:spTree>
    <p:extLst>
      <p:ext uri="{BB962C8B-B14F-4D97-AF65-F5344CB8AC3E}">
        <p14:creationId xmlns:p14="http://schemas.microsoft.com/office/powerpoint/2010/main" val="1021612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Simple Example 4: XNOR Function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30</a:t>
            </a:fld>
            <a:endParaRPr lang="en-NZ"/>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88036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Putting it all together:</a:t>
                </a:r>
              </a:p>
              <a:p>
                <a:pPr marL="742950" lvl="1" indent="-285750">
                  <a:lnSpc>
                    <a:spcPct val="150000"/>
                  </a:lnSpc>
                  <a:buFont typeface="Arial" panose="020B0604020202020204" pitchFamily="34" charset="0"/>
                  <a:buChar char="•"/>
                </a:pPr>
                <a14:m>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h</m:t>
                        </m:r>
                      </m:e>
                      <m:sub>
                        <m:r>
                          <a:rPr lang="en-NZ" b="0" i="1" smtClean="0">
                            <a:solidFill>
                              <a:schemeClr val="accent6">
                                <a:lumMod val="50000"/>
                              </a:schemeClr>
                            </a:solidFill>
                            <a:latin typeface="Cambria Math" panose="02040503050406030204" pitchFamily="18" charset="0"/>
                            <a:ea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i="1" smtClean="0">
                            <a:solidFill>
                              <a:schemeClr val="accent6">
                                <a:lumMod val="50000"/>
                              </a:schemeClr>
                            </a:solidFill>
                            <a:latin typeface="Cambria Math" panose="02040503050406030204" pitchFamily="18" charset="0"/>
                          </a:rPr>
                          <m:t>𝑥</m:t>
                        </m:r>
                      </m:e>
                    </m:d>
                    <m:r>
                      <a:rPr lang="en-NZ" i="1">
                        <a:solidFill>
                          <a:schemeClr val="accent6">
                            <a:lumMod val="50000"/>
                          </a:schemeClr>
                        </a:solidFill>
                        <a:latin typeface="Cambria Math" panose="02040503050406030204" pitchFamily="18" charset="0"/>
                        <a:ea typeface="Cambria Math" panose="02040503050406030204" pitchFamily="18" charset="0"/>
                      </a:rPr>
                      <m:t>≈</m:t>
                    </m:r>
                    <m:sSub>
                      <m:sSubPr>
                        <m:ctrlPr>
                          <a:rPr lang="en-NZ" b="0" i="1" smtClean="0">
                            <a:solidFill>
                              <a:schemeClr val="accent6">
                                <a:lumMod val="50000"/>
                              </a:schemeClr>
                            </a:solidFill>
                            <a:latin typeface="Cambria Math" panose="02040503050406030204" pitchFamily="18" charset="0"/>
                          </a:rPr>
                        </m:ctrlPr>
                      </m:sSubPr>
                      <m:e>
                        <m:r>
                          <a:rPr lang="en-NZ" b="0" i="1" smtClean="0">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1</m:t>
                        </m:r>
                      </m:sub>
                    </m:sSub>
                    <m:r>
                      <a:rPr lang="en-NZ" b="0" i="1" smtClean="0">
                        <a:solidFill>
                          <a:schemeClr val="accent6">
                            <a:lumMod val="50000"/>
                          </a:schemeClr>
                        </a:solidFill>
                        <a:latin typeface="Cambria Math" panose="02040503050406030204" pitchFamily="18" charset="0"/>
                      </a:rPr>
                      <m:t> </m:t>
                    </m:r>
                    <m:r>
                      <a:rPr lang="en-NZ" b="0" i="1" smtClean="0">
                        <a:solidFill>
                          <a:schemeClr val="accent6">
                            <a:lumMod val="50000"/>
                          </a:schemeClr>
                        </a:solidFill>
                        <a:latin typeface="Cambria Math" panose="02040503050406030204" pitchFamily="18" charset="0"/>
                      </a:rPr>
                      <m:t>𝑋𝑁𝑂𝑅</m:t>
                    </m:r>
                    <m:r>
                      <a:rPr lang="en-NZ" b="0" i="1" smtClean="0">
                        <a:solidFill>
                          <a:schemeClr val="accent6">
                            <a:lumMod val="50000"/>
                          </a:schemeClr>
                        </a:solidFill>
                        <a:latin typeface="Cambria Math" panose="02040503050406030204" pitchFamily="18" charset="0"/>
                      </a:rPr>
                      <m:t> </m:t>
                    </m:r>
                    <m:sSub>
                      <m:sSubPr>
                        <m:ctrlPr>
                          <a:rPr lang="en-NZ" i="1">
                            <a:solidFill>
                              <a:schemeClr val="accent6">
                                <a:lumMod val="50000"/>
                              </a:schemeClr>
                            </a:solidFill>
                            <a:latin typeface="Cambria Math" panose="02040503050406030204" pitchFamily="18" charset="0"/>
                          </a:rPr>
                        </m:ctrlPr>
                      </m:sSubPr>
                      <m:e>
                        <m:r>
                          <a:rPr lang="en-NZ" i="1">
                            <a:solidFill>
                              <a:schemeClr val="accent6">
                                <a:lumMod val="50000"/>
                              </a:schemeClr>
                            </a:solidFill>
                            <a:latin typeface="Cambria Math" panose="02040503050406030204" pitchFamily="18" charset="0"/>
                          </a:rPr>
                          <m:t>𝑥</m:t>
                        </m:r>
                      </m:e>
                      <m:sub>
                        <m:r>
                          <a:rPr lang="en-NZ" b="0" i="1" smtClean="0">
                            <a:solidFill>
                              <a:schemeClr val="accent6">
                                <a:lumMod val="50000"/>
                              </a:schemeClr>
                            </a:solidFill>
                            <a:latin typeface="Cambria Math" panose="02040503050406030204" pitchFamily="18" charset="0"/>
                          </a:rPr>
                          <m:t>2</m:t>
                        </m:r>
                      </m:sub>
                    </m:sSub>
                  </m:oMath>
                </a14:m>
                <a:endParaRPr lang="en-NZ" dirty="0"/>
              </a:p>
            </p:txBody>
          </p:sp>
        </mc:Choice>
        <mc:Fallback xmlns="">
          <p:sp>
            <p:nvSpPr>
              <p:cNvPr id="10" name="TextBox 9">
                <a:extLst>
                  <a:ext uri="{FF2B5EF4-FFF2-40B4-BE49-F238E27FC236}">
                    <a16:creationId xmlns:a16="http://schemas.microsoft.com/office/drawing/2014/main" id="{D30CD8C3-A09E-4B5C-B758-FE5235091110}"/>
                  </a:ext>
                </a:extLst>
              </p:cNvPr>
              <p:cNvSpPr txBox="1">
                <a:spLocks noRot="1" noChangeAspect="1" noMove="1" noResize="1" noEditPoints="1" noAdjustHandles="1" noChangeArrowheads="1" noChangeShapeType="1" noTextEdit="1"/>
              </p:cNvSpPr>
              <p:nvPr/>
            </p:nvSpPr>
            <p:spPr>
              <a:xfrm>
                <a:off x="1166070" y="1754660"/>
                <a:ext cx="9989610" cy="880369"/>
              </a:xfrm>
              <a:prstGeom prst="rect">
                <a:avLst/>
              </a:prstGeom>
              <a:blipFill>
                <a:blip r:embed="rId19"/>
                <a:stretch>
                  <a:fillRect l="-366" b="-7639"/>
                </a:stretch>
              </a:blipFill>
            </p:spPr>
            <p:txBody>
              <a:bodyPr/>
              <a:lstStyle/>
              <a:p>
                <a:r>
                  <a:rPr lang="en-NZ">
                    <a:noFill/>
                  </a:rPr>
                  <a:t> </a:t>
                </a:r>
              </a:p>
            </p:txBody>
          </p:sp>
        </mc:Fallback>
      </mc:AlternateContent>
      <p:grpSp>
        <p:nvGrpSpPr>
          <p:cNvPr id="8" name="Group 7">
            <a:extLst>
              <a:ext uri="{FF2B5EF4-FFF2-40B4-BE49-F238E27FC236}">
                <a16:creationId xmlns:a16="http://schemas.microsoft.com/office/drawing/2014/main" id="{0259F35F-3915-49AA-98D6-F652EC33544E}"/>
              </a:ext>
            </a:extLst>
          </p:cNvPr>
          <p:cNvGrpSpPr>
            <a:grpSpLocks noChangeAspect="1"/>
          </p:cNvGrpSpPr>
          <p:nvPr/>
        </p:nvGrpSpPr>
        <p:grpSpPr>
          <a:xfrm>
            <a:off x="4790534" y="1870728"/>
            <a:ext cx="6856302" cy="1416084"/>
            <a:chOff x="1792747" y="3926771"/>
            <a:chExt cx="8255996" cy="1705173"/>
          </a:xfrm>
        </p:grpSpPr>
        <p:grpSp>
          <p:nvGrpSpPr>
            <p:cNvPr id="23" name="Group 22">
              <a:extLst>
                <a:ext uri="{FF2B5EF4-FFF2-40B4-BE49-F238E27FC236}">
                  <a16:creationId xmlns:a16="http://schemas.microsoft.com/office/drawing/2014/main" id="{11A70F63-2B24-41F4-A33F-32733231F30B}"/>
                </a:ext>
              </a:extLst>
            </p:cNvPr>
            <p:cNvGrpSpPr/>
            <p:nvPr/>
          </p:nvGrpSpPr>
          <p:grpSpPr>
            <a:xfrm>
              <a:off x="1792747" y="3934472"/>
              <a:ext cx="2521194" cy="1376504"/>
              <a:chOff x="402272" y="1880312"/>
              <a:chExt cx="3488691" cy="1880437"/>
            </a:xfrm>
          </p:grpSpPr>
          <p:sp>
            <p:nvSpPr>
              <p:cNvPr id="24" name="Oval 23">
                <a:extLst>
                  <a:ext uri="{FF2B5EF4-FFF2-40B4-BE49-F238E27FC236}">
                    <a16:creationId xmlns:a16="http://schemas.microsoft.com/office/drawing/2014/main" id="{1D9F0805-D456-4D14-8138-C62D3A2AA466}"/>
                  </a:ext>
                </a:extLst>
              </p:cNvPr>
              <p:cNvSpPr/>
              <p:nvPr/>
            </p:nvSpPr>
            <p:spPr>
              <a:xfrm>
                <a:off x="402272" y="3238405"/>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sp>
            <p:nvSpPr>
              <p:cNvPr id="25" name="Oval 24">
                <a:extLst>
                  <a:ext uri="{FF2B5EF4-FFF2-40B4-BE49-F238E27FC236}">
                    <a16:creationId xmlns:a16="http://schemas.microsoft.com/office/drawing/2014/main" id="{F6870ABC-6946-4A1E-B301-30312E6DBB41}"/>
                  </a:ext>
                </a:extLst>
              </p:cNvPr>
              <p:cNvSpPr/>
              <p:nvPr/>
            </p:nvSpPr>
            <p:spPr>
              <a:xfrm>
                <a:off x="402272" y="2559359"/>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sp>
            <p:nvSpPr>
              <p:cNvPr id="26" name="Oval 25">
                <a:extLst>
                  <a:ext uri="{FF2B5EF4-FFF2-40B4-BE49-F238E27FC236}">
                    <a16:creationId xmlns:a16="http://schemas.microsoft.com/office/drawing/2014/main" id="{6F2941A8-2708-4266-8C9C-797CB6E85AA8}"/>
                  </a:ext>
                </a:extLst>
              </p:cNvPr>
              <p:cNvSpPr/>
              <p:nvPr/>
            </p:nvSpPr>
            <p:spPr>
              <a:xfrm>
                <a:off x="402272" y="1880312"/>
                <a:ext cx="527000" cy="5223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cxnSp>
            <p:nvCxnSpPr>
              <p:cNvPr id="27" name="Straight Arrow Connector 26">
                <a:extLst>
                  <a:ext uri="{FF2B5EF4-FFF2-40B4-BE49-F238E27FC236}">
                    <a16:creationId xmlns:a16="http://schemas.microsoft.com/office/drawing/2014/main" id="{319604CA-F983-452E-874D-7F44AA7B33BD}"/>
                  </a:ext>
                </a:extLst>
              </p:cNvPr>
              <p:cNvCxnSpPr>
                <a:stCxn id="42" idx="6"/>
              </p:cNvCxnSpPr>
              <p:nvPr/>
            </p:nvCxnSpPr>
            <p:spPr>
              <a:xfrm>
                <a:off x="2576822" y="2812442"/>
                <a:ext cx="527000" cy="1089"/>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EF3FBCD-F3CB-4669-8593-89BD7BB92A9D}"/>
                  </a:ext>
                </a:extLst>
              </p:cNvPr>
              <p:cNvCxnSpPr>
                <a:stCxn id="26" idx="6"/>
                <a:endCxn id="42" idx="2"/>
              </p:cNvCxnSpPr>
              <p:nvPr/>
            </p:nvCxnSpPr>
            <p:spPr>
              <a:xfrm>
                <a:off x="929272" y="2141484"/>
                <a:ext cx="1120550" cy="670957"/>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40A3D4-9E0B-423B-BDB5-87442D7C1626}"/>
                  </a:ext>
                </a:extLst>
              </p:cNvPr>
              <p:cNvCxnSpPr>
                <a:endCxn id="42" idx="2"/>
              </p:cNvCxnSpPr>
              <p:nvPr/>
            </p:nvCxnSpPr>
            <p:spPr>
              <a:xfrm flipV="1">
                <a:off x="929272" y="2812441"/>
                <a:ext cx="1120550" cy="8090"/>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DE01DC-16E2-483F-911F-24B4F7F873AF}"/>
                  </a:ext>
                </a:extLst>
              </p:cNvPr>
              <p:cNvCxnSpPr>
                <a:stCxn id="24" idx="6"/>
                <a:endCxn id="42" idx="2"/>
              </p:cNvCxnSpPr>
              <p:nvPr/>
            </p:nvCxnSpPr>
            <p:spPr>
              <a:xfrm flipV="1">
                <a:off x="929272" y="2812441"/>
                <a:ext cx="1120550" cy="687137"/>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E80935F9-B22F-4344-8374-C3BE03B4C8A0}"/>
                  </a:ext>
                </a:extLst>
              </p:cNvPr>
              <p:cNvSpPr/>
              <p:nvPr/>
            </p:nvSpPr>
            <p:spPr>
              <a:xfrm>
                <a:off x="2049822" y="2551269"/>
                <a:ext cx="527000" cy="52234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pic>
            <p:nvPicPr>
              <p:cNvPr id="43" name="Picture 42">
                <a:extLst>
                  <a:ext uri="{FF2B5EF4-FFF2-40B4-BE49-F238E27FC236}">
                    <a16:creationId xmlns:a16="http://schemas.microsoft.com/office/drawing/2014/main" id="{985EC8B6-CC8F-4059-A0C3-3D652C4330B6}"/>
                  </a:ext>
                </a:extLst>
              </p:cNvPr>
              <p:cNvPicPr>
                <a:picLocks noChangeAspect="1"/>
              </p:cNvPicPr>
              <p:nvPr>
                <p:custDataLst>
                  <p:tags r:id="rId13"/>
                </p:custDataLst>
              </p:nvPr>
            </p:nvPicPr>
            <p:blipFill>
              <a:blip r:embed="rId20" cstate="print">
                <a:extLst>
                  <a:ext uri="{28A0092B-C50C-407E-A947-70E740481C1C}">
                    <a14:useLocalDpi xmlns:a14="http://schemas.microsoft.com/office/drawing/2010/main" val="0"/>
                  </a:ext>
                </a:extLst>
              </a:blip>
              <a:stretch>
                <a:fillRect/>
              </a:stretch>
            </p:blipFill>
            <p:spPr>
              <a:xfrm>
                <a:off x="554329" y="2772423"/>
                <a:ext cx="222885" cy="150495"/>
              </a:xfrm>
              <a:prstGeom prst="rect">
                <a:avLst/>
              </a:prstGeom>
            </p:spPr>
          </p:pic>
          <p:pic>
            <p:nvPicPr>
              <p:cNvPr id="44" name="Picture 43">
                <a:extLst>
                  <a:ext uri="{FF2B5EF4-FFF2-40B4-BE49-F238E27FC236}">
                    <a16:creationId xmlns:a16="http://schemas.microsoft.com/office/drawing/2014/main" id="{397A9317-A60F-45EB-ACFB-B16FF50C145B}"/>
                  </a:ext>
                </a:extLst>
              </p:cNvPr>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554672" y="3445523"/>
                <a:ext cx="228600" cy="150495"/>
              </a:xfrm>
              <a:prstGeom prst="rect">
                <a:avLst/>
              </a:prstGeom>
            </p:spPr>
          </p:pic>
          <p:pic>
            <p:nvPicPr>
              <p:cNvPr id="45" name="Picture 44">
                <a:extLst>
                  <a:ext uri="{FF2B5EF4-FFF2-40B4-BE49-F238E27FC236}">
                    <a16:creationId xmlns:a16="http://schemas.microsoft.com/office/drawing/2014/main" id="{B13ACD94-DB2A-4854-BBE5-0F275FF98FD3}"/>
                  </a:ext>
                </a:extLst>
              </p:cNvPr>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a:off x="554672" y="2082651"/>
                <a:ext cx="228600" cy="150395"/>
              </a:xfrm>
              <a:prstGeom prst="rect">
                <a:avLst/>
              </a:prstGeom>
            </p:spPr>
          </p:pic>
          <p:pic>
            <p:nvPicPr>
              <p:cNvPr id="46" name="Picture 45">
                <a:extLst>
                  <a:ext uri="{FF2B5EF4-FFF2-40B4-BE49-F238E27FC236}">
                    <a16:creationId xmlns:a16="http://schemas.microsoft.com/office/drawing/2014/main" id="{7C71415C-1154-4CD1-B5B4-E79B31DE3391}"/>
                  </a:ext>
                </a:extLst>
              </p:cNvPr>
              <p:cNvPicPr>
                <a:picLocks noChangeAspect="1"/>
              </p:cNvPicPr>
              <p:nvPr>
                <p:custDataLst>
                  <p:tags r:id="rId16"/>
                </p:custDataLst>
              </p:nvPr>
            </p:nvPicPr>
            <p:blipFill>
              <a:blip r:embed="rId23" cstate="print">
                <a:extLst>
                  <a:ext uri="{28A0092B-C50C-407E-A947-70E740481C1C}">
                    <a14:useLocalDpi xmlns:a14="http://schemas.microsoft.com/office/drawing/2010/main" val="0"/>
                  </a:ext>
                </a:extLst>
              </a:blip>
              <a:stretch>
                <a:fillRect/>
              </a:stretch>
            </p:blipFill>
            <p:spPr>
              <a:xfrm>
                <a:off x="3200401" y="2667648"/>
                <a:ext cx="690562" cy="284724"/>
              </a:xfrm>
              <a:prstGeom prst="rect">
                <a:avLst/>
              </a:prstGeom>
            </p:spPr>
          </p:pic>
        </p:grpSp>
        <p:sp>
          <p:nvSpPr>
            <p:cNvPr id="47" name="Oval 46">
              <a:extLst>
                <a:ext uri="{FF2B5EF4-FFF2-40B4-BE49-F238E27FC236}">
                  <a16:creationId xmlns:a16="http://schemas.microsoft.com/office/drawing/2014/main" id="{1FDC7CDE-11E2-4187-B333-0BB79B2A55A1}"/>
                </a:ext>
              </a:extLst>
            </p:cNvPr>
            <p:cNvSpPr/>
            <p:nvPr/>
          </p:nvSpPr>
          <p:spPr>
            <a:xfrm>
              <a:off x="4742952" y="4948480"/>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sp>
          <p:nvSpPr>
            <p:cNvPr id="48" name="Oval 47">
              <a:extLst>
                <a:ext uri="{FF2B5EF4-FFF2-40B4-BE49-F238E27FC236}">
                  <a16:creationId xmlns:a16="http://schemas.microsoft.com/office/drawing/2014/main" id="{CC2FF2CD-DA79-4561-8CB6-B6DC7666099F}"/>
                </a:ext>
              </a:extLst>
            </p:cNvPr>
            <p:cNvSpPr/>
            <p:nvPr/>
          </p:nvSpPr>
          <p:spPr>
            <a:xfrm>
              <a:off x="4742952" y="4451410"/>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sp>
          <p:nvSpPr>
            <p:cNvPr id="49" name="Oval 48">
              <a:extLst>
                <a:ext uri="{FF2B5EF4-FFF2-40B4-BE49-F238E27FC236}">
                  <a16:creationId xmlns:a16="http://schemas.microsoft.com/office/drawing/2014/main" id="{1D31533D-4307-497C-9FFE-795CEC110E7A}"/>
                </a:ext>
              </a:extLst>
            </p:cNvPr>
            <p:cNvSpPr/>
            <p:nvPr/>
          </p:nvSpPr>
          <p:spPr>
            <a:xfrm>
              <a:off x="4742952" y="3954339"/>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cxnSp>
          <p:nvCxnSpPr>
            <p:cNvPr id="50" name="Straight Arrow Connector 49">
              <a:extLst>
                <a:ext uri="{FF2B5EF4-FFF2-40B4-BE49-F238E27FC236}">
                  <a16:creationId xmlns:a16="http://schemas.microsoft.com/office/drawing/2014/main" id="{C80866A1-98A6-4EDB-B11E-B9ACF86A1EDB}"/>
                </a:ext>
              </a:extLst>
            </p:cNvPr>
            <p:cNvCxnSpPr>
              <a:stCxn id="54" idx="6"/>
            </p:cNvCxnSpPr>
            <p:nvPr/>
          </p:nvCxnSpPr>
          <p:spPr>
            <a:xfrm>
              <a:off x="6314448" y="4636670"/>
              <a:ext cx="380850" cy="797"/>
            </a:xfrm>
            <a:prstGeom prst="straightConnector1">
              <a:avLst/>
            </a:prstGeom>
            <a:ln w="9525">
              <a:solidFill>
                <a:srgbClr val="00FFCC"/>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E4F177-48C5-493C-AABA-FB864010F249}"/>
                </a:ext>
              </a:extLst>
            </p:cNvPr>
            <p:cNvCxnSpPr>
              <a:stCxn id="49" idx="6"/>
              <a:endCxn id="54" idx="2"/>
            </p:cNvCxnSpPr>
            <p:nvPr/>
          </p:nvCxnSpPr>
          <p:spPr>
            <a:xfrm>
              <a:off x="5123802" y="4145520"/>
              <a:ext cx="809795" cy="491149"/>
            </a:xfrm>
            <a:prstGeom prst="straightConnector1">
              <a:avLst/>
            </a:prstGeom>
            <a:ln w="9525">
              <a:solidFill>
                <a:srgbClr val="00FFCC"/>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7C06F8-8061-4EBD-95F1-C6B8706125E4}"/>
                </a:ext>
              </a:extLst>
            </p:cNvPr>
            <p:cNvCxnSpPr>
              <a:endCxn id="54" idx="2"/>
            </p:cNvCxnSpPr>
            <p:nvPr/>
          </p:nvCxnSpPr>
          <p:spPr>
            <a:xfrm flipV="1">
              <a:off x="5123802" y="4636669"/>
              <a:ext cx="809795" cy="5922"/>
            </a:xfrm>
            <a:prstGeom prst="straightConnector1">
              <a:avLst/>
            </a:prstGeom>
            <a:ln w="9525">
              <a:solidFill>
                <a:srgbClr val="00FFCC"/>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74C9DB0-754D-4A3D-A121-B16A1A923CD1}"/>
                </a:ext>
              </a:extLst>
            </p:cNvPr>
            <p:cNvCxnSpPr>
              <a:stCxn id="47" idx="6"/>
              <a:endCxn id="54" idx="2"/>
            </p:cNvCxnSpPr>
            <p:nvPr/>
          </p:nvCxnSpPr>
          <p:spPr>
            <a:xfrm flipV="1">
              <a:off x="5123802" y="4636669"/>
              <a:ext cx="809795" cy="502993"/>
            </a:xfrm>
            <a:prstGeom prst="straightConnector1">
              <a:avLst/>
            </a:prstGeom>
            <a:ln w="9525">
              <a:solidFill>
                <a:srgbClr val="00FFCC"/>
              </a:solidFill>
              <a:tailEnd type="arrow"/>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183BB44-EB4A-4DFA-AD59-07A444AEF650}"/>
                </a:ext>
              </a:extLst>
            </p:cNvPr>
            <p:cNvSpPr/>
            <p:nvPr/>
          </p:nvSpPr>
          <p:spPr>
            <a:xfrm>
              <a:off x="5933597" y="4445488"/>
              <a:ext cx="380850" cy="382363"/>
            </a:xfrm>
            <a:prstGeom prst="ellipse">
              <a:avLst/>
            </a:prstGeom>
            <a:solidFill>
              <a:schemeClr val="bg1"/>
            </a:solidFill>
            <a:ln>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pic>
          <p:nvPicPr>
            <p:cNvPr id="55" name="Picture 54">
              <a:extLst>
                <a:ext uri="{FF2B5EF4-FFF2-40B4-BE49-F238E27FC236}">
                  <a16:creationId xmlns:a16="http://schemas.microsoft.com/office/drawing/2014/main" id="{9F8F4E7B-267B-421A-9DF1-15DA9F252706}"/>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4852840" y="4607376"/>
              <a:ext cx="161074" cy="110164"/>
            </a:xfrm>
            <a:prstGeom prst="rect">
              <a:avLst/>
            </a:prstGeom>
          </p:spPr>
        </p:pic>
        <p:pic>
          <p:nvPicPr>
            <p:cNvPr id="56" name="Picture 55">
              <a:extLst>
                <a:ext uri="{FF2B5EF4-FFF2-40B4-BE49-F238E27FC236}">
                  <a16:creationId xmlns:a16="http://schemas.microsoft.com/office/drawing/2014/main" id="{78DD409B-069C-4B7E-902E-DB4520D7C4C8}"/>
                </a:ext>
              </a:extLst>
            </p:cNvPr>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4853088" y="5100094"/>
              <a:ext cx="165204" cy="110164"/>
            </a:xfrm>
            <a:prstGeom prst="rect">
              <a:avLst/>
            </a:prstGeom>
          </p:spPr>
        </p:pic>
        <p:pic>
          <p:nvPicPr>
            <p:cNvPr id="57" name="Picture 56">
              <a:extLst>
                <a:ext uri="{FF2B5EF4-FFF2-40B4-BE49-F238E27FC236}">
                  <a16:creationId xmlns:a16="http://schemas.microsoft.com/office/drawing/2014/main" id="{F420D70C-F9E6-43F6-A15C-BBC9BC791F1D}"/>
                </a:ext>
              </a:extLst>
            </p:cNvPr>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4853088" y="4102454"/>
              <a:ext cx="165204" cy="110091"/>
            </a:xfrm>
            <a:prstGeom prst="rect">
              <a:avLst/>
            </a:prstGeom>
          </p:spPr>
        </p:pic>
        <p:pic>
          <p:nvPicPr>
            <p:cNvPr id="58" name="Picture 57">
              <a:extLst>
                <a:ext uri="{FF2B5EF4-FFF2-40B4-BE49-F238E27FC236}">
                  <a16:creationId xmlns:a16="http://schemas.microsoft.com/office/drawing/2014/main" id="{E3562591-E815-4219-BB4B-325660C7D219}"/>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765093" y="4530679"/>
              <a:ext cx="499053" cy="208422"/>
            </a:xfrm>
            <a:prstGeom prst="rect">
              <a:avLst/>
            </a:prstGeom>
          </p:spPr>
        </p:pic>
        <p:sp>
          <p:nvSpPr>
            <p:cNvPr id="59" name="Oval 58">
              <a:extLst>
                <a:ext uri="{FF2B5EF4-FFF2-40B4-BE49-F238E27FC236}">
                  <a16:creationId xmlns:a16="http://schemas.microsoft.com/office/drawing/2014/main" id="{64531A53-5F8B-44D9-A8EB-F43DC7E8774E}"/>
                </a:ext>
              </a:extLst>
            </p:cNvPr>
            <p:cNvSpPr/>
            <p:nvPr/>
          </p:nvSpPr>
          <p:spPr>
            <a:xfrm>
              <a:off x="7527549" y="4920912"/>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sp>
          <p:nvSpPr>
            <p:cNvPr id="60" name="Oval 59">
              <a:extLst>
                <a:ext uri="{FF2B5EF4-FFF2-40B4-BE49-F238E27FC236}">
                  <a16:creationId xmlns:a16="http://schemas.microsoft.com/office/drawing/2014/main" id="{A26BC3BC-1AA1-48A9-8023-2DA956D85208}"/>
                </a:ext>
              </a:extLst>
            </p:cNvPr>
            <p:cNvSpPr/>
            <p:nvPr/>
          </p:nvSpPr>
          <p:spPr>
            <a:xfrm>
              <a:off x="7527549" y="4423842"/>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sp>
          <p:nvSpPr>
            <p:cNvPr id="61" name="Oval 60">
              <a:extLst>
                <a:ext uri="{FF2B5EF4-FFF2-40B4-BE49-F238E27FC236}">
                  <a16:creationId xmlns:a16="http://schemas.microsoft.com/office/drawing/2014/main" id="{0DE6F6D3-357D-45E8-8FDD-53D1440C331F}"/>
                </a:ext>
              </a:extLst>
            </p:cNvPr>
            <p:cNvSpPr/>
            <p:nvPr/>
          </p:nvSpPr>
          <p:spPr>
            <a:xfrm>
              <a:off x="7527549" y="3926771"/>
              <a:ext cx="380850" cy="3823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cxnSp>
          <p:nvCxnSpPr>
            <p:cNvPr id="62" name="Straight Arrow Connector 61">
              <a:extLst>
                <a:ext uri="{FF2B5EF4-FFF2-40B4-BE49-F238E27FC236}">
                  <a16:creationId xmlns:a16="http://schemas.microsoft.com/office/drawing/2014/main" id="{014977D0-8154-40C6-B0DD-529F7992D81B}"/>
                </a:ext>
              </a:extLst>
            </p:cNvPr>
            <p:cNvCxnSpPr>
              <a:stCxn id="66" idx="6"/>
            </p:cNvCxnSpPr>
            <p:nvPr/>
          </p:nvCxnSpPr>
          <p:spPr>
            <a:xfrm>
              <a:off x="9099045" y="4609102"/>
              <a:ext cx="380850" cy="79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764D3B8C-317D-479D-A596-186D15344C61}"/>
                </a:ext>
              </a:extLst>
            </p:cNvPr>
            <p:cNvCxnSpPr>
              <a:stCxn id="61" idx="6"/>
              <a:endCxn id="66" idx="2"/>
            </p:cNvCxnSpPr>
            <p:nvPr/>
          </p:nvCxnSpPr>
          <p:spPr>
            <a:xfrm>
              <a:off x="7908399" y="4117952"/>
              <a:ext cx="809795" cy="491149"/>
            </a:xfrm>
            <a:prstGeom prst="straightConnector1">
              <a:avLst/>
            </a:prstGeom>
            <a:ln w="9525">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ADABB4-8C74-4246-AA2D-4EA9895ACFAF}"/>
                </a:ext>
              </a:extLst>
            </p:cNvPr>
            <p:cNvCxnSpPr>
              <a:endCxn id="66" idx="2"/>
            </p:cNvCxnSpPr>
            <p:nvPr/>
          </p:nvCxnSpPr>
          <p:spPr>
            <a:xfrm flipV="1">
              <a:off x="7908399" y="4609101"/>
              <a:ext cx="809795" cy="5922"/>
            </a:xfrm>
            <a:prstGeom prst="straightConnector1">
              <a:avLst/>
            </a:prstGeom>
            <a:ln w="9525">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B98E091-0A81-4712-90E1-01C216D33C2D}"/>
                </a:ext>
              </a:extLst>
            </p:cNvPr>
            <p:cNvCxnSpPr>
              <a:stCxn id="59" idx="6"/>
              <a:endCxn id="66" idx="2"/>
            </p:cNvCxnSpPr>
            <p:nvPr/>
          </p:nvCxnSpPr>
          <p:spPr>
            <a:xfrm flipV="1">
              <a:off x="7908399" y="4609101"/>
              <a:ext cx="809795" cy="502993"/>
            </a:xfrm>
            <a:prstGeom prst="straightConnector1">
              <a:avLst/>
            </a:prstGeom>
            <a:ln w="9525">
              <a:solidFill>
                <a:srgbClr val="00FF00"/>
              </a:solidFill>
              <a:tailEnd type="arrow"/>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FA1360C9-A89E-4023-A04B-42AAE712855D}"/>
                </a:ext>
              </a:extLst>
            </p:cNvPr>
            <p:cNvSpPr/>
            <p:nvPr/>
          </p:nvSpPr>
          <p:spPr>
            <a:xfrm>
              <a:off x="8718194" y="4417920"/>
              <a:ext cx="380850" cy="382363"/>
            </a:xfrm>
            <a:prstGeom prst="ellipse">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600">
                <a:solidFill>
                  <a:schemeClr val="tx1"/>
                </a:solidFill>
              </a:endParaRPr>
            </a:p>
          </p:txBody>
        </p:sp>
        <p:pic>
          <p:nvPicPr>
            <p:cNvPr id="67" name="Picture 66">
              <a:extLst>
                <a:ext uri="{FF2B5EF4-FFF2-40B4-BE49-F238E27FC236}">
                  <a16:creationId xmlns:a16="http://schemas.microsoft.com/office/drawing/2014/main" id="{2766D338-3642-4255-B440-EE0BE931DB03}"/>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7637437" y="4579808"/>
              <a:ext cx="161074" cy="110164"/>
            </a:xfrm>
            <a:prstGeom prst="rect">
              <a:avLst/>
            </a:prstGeom>
          </p:spPr>
        </p:pic>
        <p:pic>
          <p:nvPicPr>
            <p:cNvPr id="68" name="Picture 67">
              <a:extLst>
                <a:ext uri="{FF2B5EF4-FFF2-40B4-BE49-F238E27FC236}">
                  <a16:creationId xmlns:a16="http://schemas.microsoft.com/office/drawing/2014/main" id="{750312F6-241F-4D74-B2CF-DFF86AFD87FB}"/>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637685" y="5072526"/>
              <a:ext cx="165204" cy="110164"/>
            </a:xfrm>
            <a:prstGeom prst="rect">
              <a:avLst/>
            </a:prstGeom>
          </p:spPr>
        </p:pic>
        <p:pic>
          <p:nvPicPr>
            <p:cNvPr id="69" name="Picture 68">
              <a:extLst>
                <a:ext uri="{FF2B5EF4-FFF2-40B4-BE49-F238E27FC236}">
                  <a16:creationId xmlns:a16="http://schemas.microsoft.com/office/drawing/2014/main" id="{5DA9783C-A3A1-4FBB-A8F4-184412225835}"/>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7637685" y="4074886"/>
              <a:ext cx="165204" cy="110091"/>
            </a:xfrm>
            <a:prstGeom prst="rect">
              <a:avLst/>
            </a:prstGeom>
          </p:spPr>
        </p:pic>
        <p:pic>
          <p:nvPicPr>
            <p:cNvPr id="70" name="Picture 69">
              <a:extLst>
                <a:ext uri="{FF2B5EF4-FFF2-40B4-BE49-F238E27FC236}">
                  <a16:creationId xmlns:a16="http://schemas.microsoft.com/office/drawing/2014/main" id="{370BA1EE-BD2B-4998-BBDF-F20D0AE795C9}"/>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9549690" y="4503111"/>
              <a:ext cx="499053" cy="208422"/>
            </a:xfrm>
            <a:prstGeom prst="rect">
              <a:avLst/>
            </a:prstGeom>
          </p:spPr>
        </p:pic>
        <p:pic>
          <p:nvPicPr>
            <p:cNvPr id="71" name="Picture 70">
              <a:extLst>
                <a:ext uri="{FF2B5EF4-FFF2-40B4-BE49-F238E27FC236}">
                  <a16:creationId xmlns:a16="http://schemas.microsoft.com/office/drawing/2014/main" id="{B4923DAA-A892-4DE9-8101-AE4A33CB0DC6}"/>
                </a:ext>
              </a:extLst>
            </p:cNvPr>
            <p:cNvPicPr>
              <a:picLocks noChangeAspect="1"/>
            </p:cNvPicPr>
            <p:nvPr>
              <p:custDataLst>
                <p:tags r:id="rId10"/>
              </p:custDataLst>
            </p:nvPr>
          </p:nvPicPr>
          <p:blipFill>
            <a:blip r:embed="rId24" cstate="print">
              <a:duotone>
                <a:schemeClr val="accent4">
                  <a:shade val="45000"/>
                  <a:satMod val="135000"/>
                </a:schemeClr>
                <a:prstClr val="white"/>
              </a:duotone>
              <a:extLst>
                <a:ext uri="{BEBA8EAE-BF5A-486C-A8C5-ECC9F3942E4B}">
                  <a14:imgProps xmlns:a14="http://schemas.microsoft.com/office/drawing/2010/main">
                    <a14:imgLayer r:embed="rId25">
                      <a14:imgEffect>
                        <a14:colorTemperature colorTemp="1125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491902" y="5421158"/>
              <a:ext cx="982980" cy="176784"/>
            </a:xfrm>
            <a:prstGeom prst="rect">
              <a:avLst/>
            </a:prstGeom>
          </p:spPr>
        </p:pic>
        <p:pic>
          <p:nvPicPr>
            <p:cNvPr id="72" name="Picture 71">
              <a:extLst>
                <a:ext uri="{FF2B5EF4-FFF2-40B4-BE49-F238E27FC236}">
                  <a16:creationId xmlns:a16="http://schemas.microsoft.com/office/drawing/2014/main" id="{694189F2-BEE1-4C48-9265-1A876D59DB45}"/>
                </a:ext>
              </a:extLst>
            </p:cNvPr>
            <p:cNvPicPr>
              <a:picLocks noChangeAspect="1"/>
            </p:cNvPicPr>
            <p:nvPr>
              <p:custDataLst>
                <p:tags r:id="rId11"/>
              </p:custDataLst>
            </p:nvPr>
          </p:nvPicPr>
          <p:blipFill>
            <a:blip r:embed="rId2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60548" y="5421157"/>
              <a:ext cx="2403597" cy="210787"/>
            </a:xfrm>
            <a:prstGeom prst="rect">
              <a:avLst/>
            </a:prstGeom>
          </p:spPr>
        </p:pic>
        <p:pic>
          <p:nvPicPr>
            <p:cNvPr id="73" name="Picture 72">
              <a:extLst>
                <a:ext uri="{FF2B5EF4-FFF2-40B4-BE49-F238E27FC236}">
                  <a16:creationId xmlns:a16="http://schemas.microsoft.com/office/drawing/2014/main" id="{DFB555E4-E364-403F-A70F-B8BF3BCFC3F8}"/>
                </a:ext>
              </a:extLst>
            </p:cNvPr>
            <p:cNvPicPr>
              <a:picLocks noChangeAspect="1"/>
            </p:cNvPicPr>
            <p:nvPr>
              <p:custDataLst>
                <p:tags r:id="rId12"/>
              </p:custDataLst>
            </p:nvPr>
          </p:nvPicPr>
          <p:blipFill>
            <a:blip r:embed="rId2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96915" y="5386575"/>
              <a:ext cx="830580" cy="175260"/>
            </a:xfrm>
            <a:prstGeom prst="rect">
              <a:avLst/>
            </a:prstGeom>
            <a:ln>
              <a:noFill/>
            </a:ln>
          </p:spPr>
        </p:pic>
        <p:sp>
          <p:nvSpPr>
            <p:cNvPr id="74" name="TextBox 73">
              <a:extLst>
                <a:ext uri="{FF2B5EF4-FFF2-40B4-BE49-F238E27FC236}">
                  <a16:creationId xmlns:a16="http://schemas.microsoft.com/office/drawing/2014/main" id="{D11A3DE6-C29F-44F0-92A9-81C99C0A3726}"/>
                </a:ext>
              </a:extLst>
            </p:cNvPr>
            <p:cNvSpPr txBox="1"/>
            <p:nvPr/>
          </p:nvSpPr>
          <p:spPr>
            <a:xfrm>
              <a:off x="2345949" y="4122361"/>
              <a:ext cx="426971" cy="360417"/>
            </a:xfrm>
            <a:prstGeom prst="rect">
              <a:avLst/>
            </a:prstGeom>
            <a:noFill/>
          </p:spPr>
          <p:txBody>
            <a:bodyPr wrap="none" rtlCol="0">
              <a:spAutoFit/>
            </a:bodyPr>
            <a:lstStyle/>
            <a:p>
              <a:pPr>
                <a:lnSpc>
                  <a:spcPct val="150000"/>
                </a:lnSpc>
              </a:pPr>
              <a:r>
                <a:rPr lang="en-US" sz="1000" dirty="0"/>
                <a:t>-30</a:t>
              </a:r>
            </a:p>
          </p:txBody>
        </p:sp>
        <p:sp>
          <p:nvSpPr>
            <p:cNvPr id="75" name="TextBox 74">
              <a:extLst>
                <a:ext uri="{FF2B5EF4-FFF2-40B4-BE49-F238E27FC236}">
                  <a16:creationId xmlns:a16="http://schemas.microsoft.com/office/drawing/2014/main" id="{B5207A73-6FE6-4DDB-953E-CBCBEA9DE4A9}"/>
                </a:ext>
              </a:extLst>
            </p:cNvPr>
            <p:cNvSpPr txBox="1"/>
            <p:nvPr/>
          </p:nvSpPr>
          <p:spPr>
            <a:xfrm>
              <a:off x="2381001" y="4436062"/>
              <a:ext cx="380645" cy="360417"/>
            </a:xfrm>
            <a:prstGeom prst="rect">
              <a:avLst/>
            </a:prstGeom>
            <a:noFill/>
          </p:spPr>
          <p:txBody>
            <a:bodyPr wrap="none" rtlCol="0">
              <a:spAutoFit/>
            </a:bodyPr>
            <a:lstStyle/>
            <a:p>
              <a:pPr>
                <a:lnSpc>
                  <a:spcPct val="150000"/>
                </a:lnSpc>
              </a:pPr>
              <a:r>
                <a:rPr lang="en-US" sz="1000" dirty="0"/>
                <a:t>20</a:t>
              </a:r>
            </a:p>
          </p:txBody>
        </p:sp>
        <p:sp>
          <p:nvSpPr>
            <p:cNvPr id="76" name="TextBox 75">
              <a:extLst>
                <a:ext uri="{FF2B5EF4-FFF2-40B4-BE49-F238E27FC236}">
                  <a16:creationId xmlns:a16="http://schemas.microsoft.com/office/drawing/2014/main" id="{DC288343-A239-4348-B316-1548C25EA299}"/>
                </a:ext>
              </a:extLst>
            </p:cNvPr>
            <p:cNvSpPr txBox="1"/>
            <p:nvPr/>
          </p:nvSpPr>
          <p:spPr>
            <a:xfrm>
              <a:off x="2389084" y="4686384"/>
              <a:ext cx="380645" cy="360417"/>
            </a:xfrm>
            <a:prstGeom prst="rect">
              <a:avLst/>
            </a:prstGeom>
            <a:noFill/>
          </p:spPr>
          <p:txBody>
            <a:bodyPr wrap="none" rtlCol="0">
              <a:spAutoFit/>
            </a:bodyPr>
            <a:lstStyle/>
            <a:p>
              <a:pPr>
                <a:lnSpc>
                  <a:spcPct val="150000"/>
                </a:lnSpc>
              </a:pPr>
              <a:r>
                <a:rPr lang="en-US" sz="1000" dirty="0"/>
                <a:t>20</a:t>
              </a:r>
            </a:p>
          </p:txBody>
        </p:sp>
        <p:sp>
          <p:nvSpPr>
            <p:cNvPr id="77" name="TextBox 76">
              <a:extLst>
                <a:ext uri="{FF2B5EF4-FFF2-40B4-BE49-F238E27FC236}">
                  <a16:creationId xmlns:a16="http://schemas.microsoft.com/office/drawing/2014/main" id="{4F38D0CB-4AB2-45E0-ACC4-1494E7FFBE1F}"/>
                </a:ext>
              </a:extLst>
            </p:cNvPr>
            <p:cNvSpPr txBox="1"/>
            <p:nvPr/>
          </p:nvSpPr>
          <p:spPr>
            <a:xfrm>
              <a:off x="5317749" y="4130708"/>
              <a:ext cx="380645" cy="360417"/>
            </a:xfrm>
            <a:prstGeom prst="rect">
              <a:avLst/>
            </a:prstGeom>
            <a:noFill/>
          </p:spPr>
          <p:txBody>
            <a:bodyPr wrap="none" rtlCol="0">
              <a:spAutoFit/>
            </a:bodyPr>
            <a:lstStyle/>
            <a:p>
              <a:pPr>
                <a:lnSpc>
                  <a:spcPct val="150000"/>
                </a:lnSpc>
              </a:pPr>
              <a:r>
                <a:rPr lang="en-US" sz="1000" dirty="0"/>
                <a:t>10</a:t>
              </a:r>
            </a:p>
          </p:txBody>
        </p:sp>
        <p:sp>
          <p:nvSpPr>
            <p:cNvPr id="78" name="TextBox 77">
              <a:extLst>
                <a:ext uri="{FF2B5EF4-FFF2-40B4-BE49-F238E27FC236}">
                  <a16:creationId xmlns:a16="http://schemas.microsoft.com/office/drawing/2014/main" id="{EFEAF246-F20E-4D27-947C-CFF4D5F47C4C}"/>
                </a:ext>
              </a:extLst>
            </p:cNvPr>
            <p:cNvSpPr txBox="1"/>
            <p:nvPr/>
          </p:nvSpPr>
          <p:spPr>
            <a:xfrm>
              <a:off x="5283351" y="4444410"/>
              <a:ext cx="426971" cy="360417"/>
            </a:xfrm>
            <a:prstGeom prst="rect">
              <a:avLst/>
            </a:prstGeom>
            <a:noFill/>
          </p:spPr>
          <p:txBody>
            <a:bodyPr wrap="none" rtlCol="0">
              <a:spAutoFit/>
            </a:bodyPr>
            <a:lstStyle/>
            <a:p>
              <a:pPr>
                <a:lnSpc>
                  <a:spcPct val="150000"/>
                </a:lnSpc>
              </a:pPr>
              <a:r>
                <a:rPr lang="en-US" sz="1000" dirty="0"/>
                <a:t>-20</a:t>
              </a:r>
            </a:p>
          </p:txBody>
        </p:sp>
        <p:sp>
          <p:nvSpPr>
            <p:cNvPr id="79" name="TextBox 78">
              <a:extLst>
                <a:ext uri="{FF2B5EF4-FFF2-40B4-BE49-F238E27FC236}">
                  <a16:creationId xmlns:a16="http://schemas.microsoft.com/office/drawing/2014/main" id="{13B50CE6-E625-43F5-9CB4-0F2138CC027B}"/>
                </a:ext>
              </a:extLst>
            </p:cNvPr>
            <p:cNvSpPr txBox="1"/>
            <p:nvPr/>
          </p:nvSpPr>
          <p:spPr>
            <a:xfrm>
              <a:off x="5291434" y="4694731"/>
              <a:ext cx="426971" cy="360417"/>
            </a:xfrm>
            <a:prstGeom prst="rect">
              <a:avLst/>
            </a:prstGeom>
            <a:noFill/>
          </p:spPr>
          <p:txBody>
            <a:bodyPr wrap="none" rtlCol="0">
              <a:spAutoFit/>
            </a:bodyPr>
            <a:lstStyle/>
            <a:p>
              <a:pPr>
                <a:lnSpc>
                  <a:spcPct val="150000"/>
                </a:lnSpc>
              </a:pPr>
              <a:r>
                <a:rPr lang="en-US" sz="1000" dirty="0"/>
                <a:t>-20</a:t>
              </a:r>
            </a:p>
          </p:txBody>
        </p:sp>
        <p:sp>
          <p:nvSpPr>
            <p:cNvPr id="81" name="TextBox 80">
              <a:extLst>
                <a:ext uri="{FF2B5EF4-FFF2-40B4-BE49-F238E27FC236}">
                  <a16:creationId xmlns:a16="http://schemas.microsoft.com/office/drawing/2014/main" id="{B10B2823-C563-4ECE-A87C-4373AF2867E8}"/>
                </a:ext>
              </a:extLst>
            </p:cNvPr>
            <p:cNvSpPr txBox="1"/>
            <p:nvPr/>
          </p:nvSpPr>
          <p:spPr>
            <a:xfrm>
              <a:off x="8014079" y="4086843"/>
              <a:ext cx="426971" cy="360417"/>
            </a:xfrm>
            <a:prstGeom prst="rect">
              <a:avLst/>
            </a:prstGeom>
            <a:noFill/>
          </p:spPr>
          <p:txBody>
            <a:bodyPr wrap="none" rtlCol="0">
              <a:spAutoFit/>
            </a:bodyPr>
            <a:lstStyle/>
            <a:p>
              <a:pPr>
                <a:lnSpc>
                  <a:spcPct val="150000"/>
                </a:lnSpc>
              </a:pPr>
              <a:r>
                <a:rPr lang="en-US" sz="1000" dirty="0"/>
                <a:t>-10</a:t>
              </a:r>
            </a:p>
          </p:txBody>
        </p:sp>
        <p:sp>
          <p:nvSpPr>
            <p:cNvPr id="82" name="TextBox 81">
              <a:extLst>
                <a:ext uri="{FF2B5EF4-FFF2-40B4-BE49-F238E27FC236}">
                  <a16:creationId xmlns:a16="http://schemas.microsoft.com/office/drawing/2014/main" id="{E7917C2C-04CF-4D55-808F-5A22E14259E4}"/>
                </a:ext>
              </a:extLst>
            </p:cNvPr>
            <p:cNvSpPr txBox="1"/>
            <p:nvPr/>
          </p:nvSpPr>
          <p:spPr>
            <a:xfrm>
              <a:off x="8049132" y="4423695"/>
              <a:ext cx="380645" cy="360417"/>
            </a:xfrm>
            <a:prstGeom prst="rect">
              <a:avLst/>
            </a:prstGeom>
            <a:noFill/>
          </p:spPr>
          <p:txBody>
            <a:bodyPr wrap="none" rtlCol="0">
              <a:spAutoFit/>
            </a:bodyPr>
            <a:lstStyle/>
            <a:p>
              <a:pPr>
                <a:lnSpc>
                  <a:spcPct val="150000"/>
                </a:lnSpc>
              </a:pPr>
              <a:r>
                <a:rPr lang="en-US" sz="1000" dirty="0"/>
                <a:t>20</a:t>
              </a:r>
            </a:p>
          </p:txBody>
        </p:sp>
        <p:sp>
          <p:nvSpPr>
            <p:cNvPr id="83" name="TextBox 82">
              <a:extLst>
                <a:ext uri="{FF2B5EF4-FFF2-40B4-BE49-F238E27FC236}">
                  <a16:creationId xmlns:a16="http://schemas.microsoft.com/office/drawing/2014/main" id="{9EB60FE2-68E9-4B50-B281-84612F75B8C4}"/>
                </a:ext>
              </a:extLst>
            </p:cNvPr>
            <p:cNvSpPr txBox="1"/>
            <p:nvPr/>
          </p:nvSpPr>
          <p:spPr>
            <a:xfrm>
              <a:off x="8057214" y="4674016"/>
              <a:ext cx="380645" cy="360417"/>
            </a:xfrm>
            <a:prstGeom prst="rect">
              <a:avLst/>
            </a:prstGeom>
            <a:noFill/>
          </p:spPr>
          <p:txBody>
            <a:bodyPr wrap="none" rtlCol="0">
              <a:spAutoFit/>
            </a:bodyPr>
            <a:lstStyle/>
            <a:p>
              <a:pPr>
                <a:lnSpc>
                  <a:spcPct val="150000"/>
                </a:lnSpc>
              </a:pPr>
              <a:r>
                <a:rPr lang="en-US" sz="1000" dirty="0"/>
                <a:t>20</a:t>
              </a:r>
            </a:p>
          </p:txBody>
        </p:sp>
      </p:grpSp>
      <p:grpSp>
        <p:nvGrpSpPr>
          <p:cNvPr id="16" name="Group 15">
            <a:extLst>
              <a:ext uri="{FF2B5EF4-FFF2-40B4-BE49-F238E27FC236}">
                <a16:creationId xmlns:a16="http://schemas.microsoft.com/office/drawing/2014/main" id="{ACAD7F09-E899-4C78-8C66-4F6B0184F3E0}"/>
              </a:ext>
            </a:extLst>
          </p:cNvPr>
          <p:cNvGrpSpPr>
            <a:grpSpLocks noChangeAspect="1"/>
          </p:cNvGrpSpPr>
          <p:nvPr/>
        </p:nvGrpSpPr>
        <p:grpSpPr>
          <a:xfrm>
            <a:off x="1336187" y="3468446"/>
            <a:ext cx="5075698" cy="2627863"/>
            <a:chOff x="2129468" y="3054891"/>
            <a:chExt cx="5732464" cy="2967894"/>
          </a:xfrm>
        </p:grpSpPr>
        <p:grpSp>
          <p:nvGrpSpPr>
            <p:cNvPr id="15" name="Group 14">
              <a:extLst>
                <a:ext uri="{FF2B5EF4-FFF2-40B4-BE49-F238E27FC236}">
                  <a16:creationId xmlns:a16="http://schemas.microsoft.com/office/drawing/2014/main" id="{57B841CA-65D2-42B0-B824-D57C800E0747}"/>
                </a:ext>
              </a:extLst>
            </p:cNvPr>
            <p:cNvGrpSpPr/>
            <p:nvPr/>
          </p:nvGrpSpPr>
          <p:grpSpPr>
            <a:xfrm>
              <a:off x="2129468" y="3054891"/>
              <a:ext cx="5732464" cy="2967894"/>
              <a:chOff x="2612546" y="2966164"/>
              <a:chExt cx="5732464" cy="2967894"/>
            </a:xfrm>
          </p:grpSpPr>
          <p:grpSp>
            <p:nvGrpSpPr>
              <p:cNvPr id="80" name="Group 79">
                <a:extLst>
                  <a:ext uri="{FF2B5EF4-FFF2-40B4-BE49-F238E27FC236}">
                    <a16:creationId xmlns:a16="http://schemas.microsoft.com/office/drawing/2014/main" id="{4942C2BD-E377-4BE9-A912-199E7B6D10DD}"/>
                  </a:ext>
                </a:extLst>
              </p:cNvPr>
              <p:cNvGrpSpPr>
                <a:grpSpLocks noChangeAspect="1"/>
              </p:cNvGrpSpPr>
              <p:nvPr/>
            </p:nvGrpSpPr>
            <p:grpSpPr>
              <a:xfrm>
                <a:off x="2612546" y="2966164"/>
                <a:ext cx="5732464" cy="2967894"/>
                <a:chOff x="999101" y="2840785"/>
                <a:chExt cx="6270397" cy="3186544"/>
              </a:xfrm>
            </p:grpSpPr>
            <p:sp>
              <p:nvSpPr>
                <p:cNvPr id="84" name="TextBox 83">
                  <a:extLst>
                    <a:ext uri="{FF2B5EF4-FFF2-40B4-BE49-F238E27FC236}">
                      <a16:creationId xmlns:a16="http://schemas.microsoft.com/office/drawing/2014/main" id="{04962F73-D850-4B34-AC67-B3BCBDDD8F0E}"/>
                    </a:ext>
                  </a:extLst>
                </p:cNvPr>
                <p:cNvSpPr txBox="1"/>
                <p:nvPr/>
              </p:nvSpPr>
              <p:spPr>
                <a:xfrm>
                  <a:off x="4915089" y="5579477"/>
                  <a:ext cx="1057011" cy="447852"/>
                </a:xfrm>
                <a:prstGeom prst="rect">
                  <a:avLst/>
                </a:prstGeom>
                <a:noFill/>
              </p:spPr>
              <p:txBody>
                <a:bodyPr wrap="none" rtlCol="0">
                  <a:spAutoFit/>
                </a:bodyPr>
                <a:lstStyle/>
                <a:p>
                  <a:r>
                    <a:rPr lang="en-US" dirty="0">
                      <a:latin typeface="Calibri"/>
                    </a:rPr>
                    <a:t>Layer 3</a:t>
                  </a:r>
                  <a:endParaRPr lang="en-US" baseline="-25000" dirty="0">
                    <a:latin typeface="Calibri"/>
                  </a:endParaRPr>
                </a:p>
              </p:txBody>
            </p:sp>
            <p:sp>
              <p:nvSpPr>
                <p:cNvPr id="85" name="Oval 84">
                  <a:extLst>
                    <a:ext uri="{FF2B5EF4-FFF2-40B4-BE49-F238E27FC236}">
                      <a16:creationId xmlns:a16="http://schemas.microsoft.com/office/drawing/2014/main" id="{02D967AC-13EC-47E0-9CF5-B3204DADFCC1}"/>
                    </a:ext>
                  </a:extLst>
                </p:cNvPr>
                <p:cNvSpPr/>
                <p:nvPr/>
              </p:nvSpPr>
              <p:spPr>
                <a:xfrm>
                  <a:off x="1151501" y="4734719"/>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6" name="Oval 85">
                  <a:extLst>
                    <a:ext uri="{FF2B5EF4-FFF2-40B4-BE49-F238E27FC236}">
                      <a16:creationId xmlns:a16="http://schemas.microsoft.com/office/drawing/2014/main" id="{F8D7E9F1-CA01-440C-9D52-23AE56E2AEA4}"/>
                    </a:ext>
                  </a:extLst>
                </p:cNvPr>
                <p:cNvSpPr/>
                <p:nvPr/>
              </p:nvSpPr>
              <p:spPr>
                <a:xfrm>
                  <a:off x="1151501" y="3787752"/>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Oval 86">
                  <a:extLst>
                    <a:ext uri="{FF2B5EF4-FFF2-40B4-BE49-F238E27FC236}">
                      <a16:creationId xmlns:a16="http://schemas.microsoft.com/office/drawing/2014/main" id="{C4489C78-1A25-4D69-B21D-30FD714F8C58}"/>
                    </a:ext>
                  </a:extLst>
                </p:cNvPr>
                <p:cNvSpPr/>
                <p:nvPr/>
              </p:nvSpPr>
              <p:spPr>
                <a:xfrm>
                  <a:off x="1151501" y="2840785"/>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Oval 87">
                  <a:extLst>
                    <a:ext uri="{FF2B5EF4-FFF2-40B4-BE49-F238E27FC236}">
                      <a16:creationId xmlns:a16="http://schemas.microsoft.com/office/drawing/2014/main" id="{A73729BC-CAC4-4CF4-9680-B86A55171B04}"/>
                    </a:ext>
                  </a:extLst>
                </p:cNvPr>
                <p:cNvSpPr/>
                <p:nvPr/>
              </p:nvSpPr>
              <p:spPr>
                <a:xfrm>
                  <a:off x="3135812" y="3787752"/>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9" name="Straight Arrow Connector 88">
                  <a:extLst>
                    <a:ext uri="{FF2B5EF4-FFF2-40B4-BE49-F238E27FC236}">
                      <a16:creationId xmlns:a16="http://schemas.microsoft.com/office/drawing/2014/main" id="{D3D389E9-EA40-4A0D-B274-CD345322CE9C}"/>
                    </a:ext>
                  </a:extLst>
                </p:cNvPr>
                <p:cNvCxnSpPr>
                  <a:cxnSpLocks/>
                  <a:stCxn id="87" idx="6"/>
                  <a:endCxn id="88" idx="2"/>
                </p:cNvCxnSpPr>
                <p:nvPr/>
              </p:nvCxnSpPr>
              <p:spPr>
                <a:xfrm>
                  <a:off x="1886431" y="3205003"/>
                  <a:ext cx="1249381" cy="9469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0" name="Straight Arrow Connector 89">
                  <a:extLst>
                    <a:ext uri="{FF2B5EF4-FFF2-40B4-BE49-F238E27FC236}">
                      <a16:creationId xmlns:a16="http://schemas.microsoft.com/office/drawing/2014/main" id="{28B1FA69-5BD0-4871-828C-9F030F5AC0F2}"/>
                    </a:ext>
                  </a:extLst>
                </p:cNvPr>
                <p:cNvCxnSpPr>
                  <a:cxnSpLocks/>
                  <a:stCxn id="86" idx="6"/>
                  <a:endCxn id="88" idx="2"/>
                </p:cNvCxnSpPr>
                <p:nvPr/>
              </p:nvCxnSpPr>
              <p:spPr>
                <a:xfrm>
                  <a:off x="1886431" y="4151972"/>
                  <a:ext cx="1249381" cy="151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334F3CEE-5ECA-46F5-98B0-9B85FBF52A6F}"/>
                    </a:ext>
                  </a:extLst>
                </p:cNvPr>
                <p:cNvCxnSpPr>
                  <a:cxnSpLocks/>
                  <a:stCxn id="85" idx="6"/>
                  <a:endCxn id="88" idx="2"/>
                </p:cNvCxnSpPr>
                <p:nvPr/>
              </p:nvCxnSpPr>
              <p:spPr>
                <a:xfrm flipV="1">
                  <a:off x="1886431" y="4151971"/>
                  <a:ext cx="1249381" cy="9469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3" name="Oval 92">
                  <a:extLst>
                    <a:ext uri="{FF2B5EF4-FFF2-40B4-BE49-F238E27FC236}">
                      <a16:creationId xmlns:a16="http://schemas.microsoft.com/office/drawing/2014/main" id="{97CB6980-C534-4E36-903E-B2882607DF65}"/>
                    </a:ext>
                  </a:extLst>
                </p:cNvPr>
                <p:cNvSpPr/>
                <p:nvPr/>
              </p:nvSpPr>
              <p:spPr>
                <a:xfrm>
                  <a:off x="3135812" y="4734719"/>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94" name="Straight Arrow Connector 93">
                  <a:extLst>
                    <a:ext uri="{FF2B5EF4-FFF2-40B4-BE49-F238E27FC236}">
                      <a16:creationId xmlns:a16="http://schemas.microsoft.com/office/drawing/2014/main" id="{3CC9ACC3-A446-44FE-92AB-5A1933B1B1BE}"/>
                    </a:ext>
                  </a:extLst>
                </p:cNvPr>
                <p:cNvCxnSpPr>
                  <a:cxnSpLocks/>
                  <a:stCxn id="87" idx="6"/>
                  <a:endCxn id="93" idx="2"/>
                </p:cNvCxnSpPr>
                <p:nvPr/>
              </p:nvCxnSpPr>
              <p:spPr>
                <a:xfrm>
                  <a:off x="1886431" y="3205003"/>
                  <a:ext cx="1249381" cy="189393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95" name="Straight Arrow Connector 94">
                  <a:extLst>
                    <a:ext uri="{FF2B5EF4-FFF2-40B4-BE49-F238E27FC236}">
                      <a16:creationId xmlns:a16="http://schemas.microsoft.com/office/drawing/2014/main" id="{B650AEB7-5BB1-4845-A741-F7051E02EBDE}"/>
                    </a:ext>
                  </a:extLst>
                </p:cNvPr>
                <p:cNvCxnSpPr>
                  <a:cxnSpLocks/>
                  <a:endCxn id="93" idx="2"/>
                </p:cNvCxnSpPr>
                <p:nvPr/>
              </p:nvCxnSpPr>
              <p:spPr>
                <a:xfrm>
                  <a:off x="1886431" y="4151971"/>
                  <a:ext cx="1249381" cy="94696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96" name="Straight Arrow Connector 95">
                  <a:extLst>
                    <a:ext uri="{FF2B5EF4-FFF2-40B4-BE49-F238E27FC236}">
                      <a16:creationId xmlns:a16="http://schemas.microsoft.com/office/drawing/2014/main" id="{35695C22-18B1-48DF-9704-27CF6DAAF3D1}"/>
                    </a:ext>
                  </a:extLst>
                </p:cNvPr>
                <p:cNvCxnSpPr>
                  <a:cxnSpLocks/>
                  <a:stCxn id="85" idx="6"/>
                  <a:endCxn id="93" idx="2"/>
                </p:cNvCxnSpPr>
                <p:nvPr/>
              </p:nvCxnSpPr>
              <p:spPr>
                <a:xfrm>
                  <a:off x="1886431" y="5098940"/>
                  <a:ext cx="1249381" cy="151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00" name="Oval 99">
                  <a:extLst>
                    <a:ext uri="{FF2B5EF4-FFF2-40B4-BE49-F238E27FC236}">
                      <a16:creationId xmlns:a16="http://schemas.microsoft.com/office/drawing/2014/main" id="{42A7FE1F-BECB-4F09-9498-CD155867545B}"/>
                    </a:ext>
                  </a:extLst>
                </p:cNvPr>
                <p:cNvSpPr/>
                <p:nvPr/>
              </p:nvSpPr>
              <p:spPr>
                <a:xfrm>
                  <a:off x="3135812" y="2840785"/>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05" name="Picture 104">
                  <a:extLst>
                    <a:ext uri="{FF2B5EF4-FFF2-40B4-BE49-F238E27FC236}">
                      <a16:creationId xmlns:a16="http://schemas.microsoft.com/office/drawing/2014/main" id="{51E128A0-6226-4CB4-A809-FEF5F057CD09}"/>
                    </a:ext>
                  </a:extLst>
                </p:cNvPr>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6416473" y="3968100"/>
                  <a:ext cx="853025" cy="351709"/>
                </a:xfrm>
                <a:prstGeom prst="rect">
                  <a:avLst/>
                </a:prstGeom>
              </p:spPr>
            </p:pic>
            <p:sp>
              <p:nvSpPr>
                <p:cNvPr id="109" name="TextBox 108">
                  <a:extLst>
                    <a:ext uri="{FF2B5EF4-FFF2-40B4-BE49-F238E27FC236}">
                      <a16:creationId xmlns:a16="http://schemas.microsoft.com/office/drawing/2014/main" id="{1C6BE8A2-7C70-4667-88CC-A8AACDE56E18}"/>
                    </a:ext>
                  </a:extLst>
                </p:cNvPr>
                <p:cNvSpPr txBox="1"/>
                <p:nvPr/>
              </p:nvSpPr>
              <p:spPr>
                <a:xfrm>
                  <a:off x="999101" y="5579477"/>
                  <a:ext cx="1057011" cy="447852"/>
                </a:xfrm>
                <a:prstGeom prst="rect">
                  <a:avLst/>
                </a:prstGeom>
                <a:noFill/>
              </p:spPr>
              <p:txBody>
                <a:bodyPr wrap="none" rtlCol="0">
                  <a:spAutoFit/>
                </a:bodyPr>
                <a:lstStyle/>
                <a:p>
                  <a:r>
                    <a:rPr lang="en-US" dirty="0">
                      <a:latin typeface="Calibri"/>
                    </a:rPr>
                    <a:t>Layer 1</a:t>
                  </a:r>
                  <a:endParaRPr lang="en-US" baseline="-25000" dirty="0">
                    <a:latin typeface="Calibri"/>
                  </a:endParaRPr>
                </a:p>
              </p:txBody>
            </p:sp>
            <p:sp>
              <p:nvSpPr>
                <p:cNvPr id="110" name="TextBox 109">
                  <a:extLst>
                    <a:ext uri="{FF2B5EF4-FFF2-40B4-BE49-F238E27FC236}">
                      <a16:creationId xmlns:a16="http://schemas.microsoft.com/office/drawing/2014/main" id="{17318446-F286-48C5-AAA9-2D4CCD35D4DF}"/>
                    </a:ext>
                  </a:extLst>
                </p:cNvPr>
                <p:cNvSpPr txBox="1"/>
                <p:nvPr/>
              </p:nvSpPr>
              <p:spPr>
                <a:xfrm>
                  <a:off x="3064184" y="5579477"/>
                  <a:ext cx="1057011" cy="447852"/>
                </a:xfrm>
                <a:prstGeom prst="rect">
                  <a:avLst/>
                </a:prstGeom>
                <a:noFill/>
              </p:spPr>
              <p:txBody>
                <a:bodyPr wrap="none" rtlCol="0">
                  <a:spAutoFit/>
                </a:bodyPr>
                <a:lstStyle/>
                <a:p>
                  <a:r>
                    <a:rPr lang="en-US" dirty="0">
                      <a:latin typeface="Calibri"/>
                    </a:rPr>
                    <a:t>Layer 2</a:t>
                  </a:r>
                  <a:endParaRPr lang="en-US" baseline="-25000" dirty="0">
                    <a:latin typeface="Calibri"/>
                  </a:endParaRPr>
                </a:p>
              </p:txBody>
            </p:sp>
            <p:sp>
              <p:nvSpPr>
                <p:cNvPr id="111" name="Oval 110">
                  <a:extLst>
                    <a:ext uri="{FF2B5EF4-FFF2-40B4-BE49-F238E27FC236}">
                      <a16:creationId xmlns:a16="http://schemas.microsoft.com/office/drawing/2014/main" id="{E62C4E95-2516-4FC8-935B-ADDEBD747E75}"/>
                    </a:ext>
                  </a:extLst>
                </p:cNvPr>
                <p:cNvSpPr/>
                <p:nvPr/>
              </p:nvSpPr>
              <p:spPr>
                <a:xfrm>
                  <a:off x="4920026" y="3787752"/>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2" name="Straight Arrow Connector 111">
                  <a:extLst>
                    <a:ext uri="{FF2B5EF4-FFF2-40B4-BE49-F238E27FC236}">
                      <a16:creationId xmlns:a16="http://schemas.microsoft.com/office/drawing/2014/main" id="{3BD40FDB-8279-41C2-896C-48EDA2E0E738}"/>
                    </a:ext>
                  </a:extLst>
                </p:cNvPr>
                <p:cNvCxnSpPr>
                  <a:cxnSpLocks/>
                  <a:stCxn id="100" idx="6"/>
                  <a:endCxn id="111" idx="2"/>
                </p:cNvCxnSpPr>
                <p:nvPr/>
              </p:nvCxnSpPr>
              <p:spPr>
                <a:xfrm>
                  <a:off x="3870742" y="3205003"/>
                  <a:ext cx="1049284"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7389A70-544B-4152-BD13-9E8EF85B8743}"/>
                    </a:ext>
                  </a:extLst>
                </p:cNvPr>
                <p:cNvCxnSpPr>
                  <a:cxnSpLocks/>
                  <a:stCxn id="88" idx="6"/>
                  <a:endCxn id="111" idx="2"/>
                </p:cNvCxnSpPr>
                <p:nvPr/>
              </p:nvCxnSpPr>
              <p:spPr>
                <a:xfrm>
                  <a:off x="3870742" y="4151970"/>
                  <a:ext cx="104928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F101BB2-4334-41EB-B316-DA938F743A35}"/>
                    </a:ext>
                  </a:extLst>
                </p:cNvPr>
                <p:cNvCxnSpPr>
                  <a:cxnSpLocks/>
                  <a:stCxn id="93" idx="6"/>
                  <a:endCxn id="111" idx="2"/>
                </p:cNvCxnSpPr>
                <p:nvPr/>
              </p:nvCxnSpPr>
              <p:spPr>
                <a:xfrm flipV="1">
                  <a:off x="3870742" y="4151970"/>
                  <a:ext cx="1049284" cy="94696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689371E-5FE3-4E6D-AB51-7D9E61A083B6}"/>
                    </a:ext>
                  </a:extLst>
                </p:cNvPr>
                <p:cNvCxnSpPr>
                  <a:cxnSpLocks/>
                  <a:stCxn id="111" idx="6"/>
                </p:cNvCxnSpPr>
                <p:nvPr/>
              </p:nvCxnSpPr>
              <p:spPr>
                <a:xfrm flipV="1">
                  <a:off x="5654957" y="4138566"/>
                  <a:ext cx="653425" cy="134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942A609-A1E1-4A65-B44F-98332A7C69E2}"/>
                      </a:ext>
                    </a:extLst>
                  </p:cNvPr>
                  <p:cNvSpPr txBox="1"/>
                  <p:nvPr/>
                </p:nvSpPr>
                <p:spPr>
                  <a:xfrm>
                    <a:off x="2876045" y="4002714"/>
                    <a:ext cx="376452" cy="382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NZ" sz="1600" b="0" i="1" smtClean="0">
                                  <a:solidFill>
                                    <a:schemeClr val="accent6">
                                      <a:lumMod val="50000"/>
                                    </a:schemeClr>
                                  </a:solidFill>
                                  <a:latin typeface="Cambria Math" panose="02040503050406030204" pitchFamily="18" charset="0"/>
                                </a:rPr>
                              </m:ctrlPr>
                            </m:sSubPr>
                            <m:e>
                              <m:r>
                                <a:rPr lang="en-NZ" sz="1600" b="0" i="1" smtClean="0">
                                  <a:solidFill>
                                    <a:schemeClr val="accent6">
                                      <a:lumMod val="50000"/>
                                    </a:schemeClr>
                                  </a:solidFill>
                                  <a:latin typeface="Cambria Math" panose="02040503050406030204" pitchFamily="18" charset="0"/>
                                </a:rPr>
                                <m:t>𝑥</m:t>
                              </m:r>
                            </m:e>
                            <m:sub>
                              <m:r>
                                <a:rPr lang="en-NZ" sz="1600" b="0" i="1" smtClean="0">
                                  <a:solidFill>
                                    <a:schemeClr val="accent6">
                                      <a:lumMod val="50000"/>
                                    </a:schemeClr>
                                  </a:solidFill>
                                  <a:latin typeface="Cambria Math" panose="02040503050406030204" pitchFamily="18" charset="0"/>
                                </a:rPr>
                                <m:t>1</m:t>
                              </m:r>
                            </m:sub>
                          </m:sSub>
                          <m:r>
                            <a:rPr lang="en-NZ" sz="1600" b="0" i="1" smtClean="0">
                              <a:solidFill>
                                <a:schemeClr val="accent6">
                                  <a:lumMod val="50000"/>
                                </a:schemeClr>
                              </a:solidFill>
                              <a:latin typeface="Cambria Math" panose="02040503050406030204" pitchFamily="18" charset="0"/>
                            </a:rPr>
                            <m:t> </m:t>
                          </m:r>
                        </m:oMath>
                      </m:oMathPara>
                    </a14:m>
                    <a:endParaRPr lang="en-NZ" sz="1600" dirty="0"/>
                  </a:p>
                </p:txBody>
              </p:sp>
            </mc:Choice>
            <mc:Fallback xmlns="">
              <p:sp>
                <p:nvSpPr>
                  <p:cNvPr id="119" name="TextBox 118">
                    <a:extLst>
                      <a:ext uri="{FF2B5EF4-FFF2-40B4-BE49-F238E27FC236}">
                        <a16:creationId xmlns:a16="http://schemas.microsoft.com/office/drawing/2014/main" id="{9942A609-A1E1-4A65-B44F-98332A7C69E2}"/>
                      </a:ext>
                    </a:extLst>
                  </p:cNvPr>
                  <p:cNvSpPr txBox="1">
                    <a:spLocks noRot="1" noChangeAspect="1" noMove="1" noResize="1" noEditPoints="1" noAdjustHandles="1" noChangeArrowheads="1" noChangeShapeType="1" noTextEdit="1"/>
                  </p:cNvSpPr>
                  <p:nvPr/>
                </p:nvSpPr>
                <p:spPr>
                  <a:xfrm>
                    <a:off x="2876045" y="4002714"/>
                    <a:ext cx="376452" cy="382361"/>
                  </a:xfrm>
                  <a:prstGeom prst="rect">
                    <a:avLst/>
                  </a:prstGeom>
                  <a:blipFill>
                    <a:blip r:embed="rId29"/>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715D184E-C749-48CF-8717-02E6254ED8FD}"/>
                      </a:ext>
                    </a:extLst>
                  </p:cNvPr>
                  <p:cNvSpPr txBox="1"/>
                  <p:nvPr/>
                </p:nvSpPr>
                <p:spPr>
                  <a:xfrm>
                    <a:off x="2876045" y="4840303"/>
                    <a:ext cx="376452" cy="382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NZ" sz="1600" b="0" i="1" smtClean="0">
                                  <a:solidFill>
                                    <a:schemeClr val="accent6">
                                      <a:lumMod val="50000"/>
                                    </a:schemeClr>
                                  </a:solidFill>
                                  <a:latin typeface="Cambria Math" panose="02040503050406030204" pitchFamily="18" charset="0"/>
                                </a:rPr>
                              </m:ctrlPr>
                            </m:sSubPr>
                            <m:e>
                              <m:r>
                                <a:rPr lang="en-NZ" sz="1600" b="0" i="1" smtClean="0">
                                  <a:solidFill>
                                    <a:schemeClr val="accent6">
                                      <a:lumMod val="50000"/>
                                    </a:schemeClr>
                                  </a:solidFill>
                                  <a:latin typeface="Cambria Math" panose="02040503050406030204" pitchFamily="18" charset="0"/>
                                </a:rPr>
                                <m:t>𝑥</m:t>
                              </m:r>
                            </m:e>
                            <m:sub>
                              <m:r>
                                <a:rPr lang="en-NZ" sz="1600" b="0" i="1" smtClean="0">
                                  <a:solidFill>
                                    <a:schemeClr val="accent6">
                                      <a:lumMod val="50000"/>
                                    </a:schemeClr>
                                  </a:solidFill>
                                  <a:latin typeface="Cambria Math" panose="02040503050406030204" pitchFamily="18" charset="0"/>
                                </a:rPr>
                                <m:t>2</m:t>
                              </m:r>
                            </m:sub>
                          </m:sSub>
                          <m:r>
                            <a:rPr lang="en-NZ" sz="1600" b="0" i="1" smtClean="0">
                              <a:solidFill>
                                <a:schemeClr val="accent6">
                                  <a:lumMod val="50000"/>
                                </a:schemeClr>
                              </a:solidFill>
                              <a:latin typeface="Cambria Math" panose="02040503050406030204" pitchFamily="18" charset="0"/>
                            </a:rPr>
                            <m:t> </m:t>
                          </m:r>
                        </m:oMath>
                      </m:oMathPara>
                    </a14:m>
                    <a:endParaRPr lang="en-NZ" sz="1600" dirty="0"/>
                  </a:p>
                </p:txBody>
              </p:sp>
            </mc:Choice>
            <mc:Fallback xmlns="">
              <p:sp>
                <p:nvSpPr>
                  <p:cNvPr id="120" name="TextBox 119">
                    <a:extLst>
                      <a:ext uri="{FF2B5EF4-FFF2-40B4-BE49-F238E27FC236}">
                        <a16:creationId xmlns:a16="http://schemas.microsoft.com/office/drawing/2014/main" id="{715D184E-C749-48CF-8717-02E6254ED8FD}"/>
                      </a:ext>
                    </a:extLst>
                  </p:cNvPr>
                  <p:cNvSpPr txBox="1">
                    <a:spLocks noRot="1" noChangeAspect="1" noMove="1" noResize="1" noEditPoints="1" noAdjustHandles="1" noChangeArrowheads="1" noChangeShapeType="1" noTextEdit="1"/>
                  </p:cNvSpPr>
                  <p:nvPr/>
                </p:nvSpPr>
                <p:spPr>
                  <a:xfrm>
                    <a:off x="2876045" y="4840303"/>
                    <a:ext cx="376452" cy="382361"/>
                  </a:xfrm>
                  <a:prstGeom prst="rect">
                    <a:avLst/>
                  </a:prstGeom>
                  <a:blipFill>
                    <a:blip r:embed="rId30"/>
                    <a:stretch>
                      <a:fillRect r="-18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4782DC04-8F2E-4D28-AC6E-974F05F6ACA3}"/>
                      </a:ext>
                    </a:extLst>
                  </p:cNvPr>
                  <p:cNvSpPr txBox="1"/>
                  <p:nvPr/>
                </p:nvSpPr>
                <p:spPr>
                  <a:xfrm>
                    <a:off x="2836002" y="3134304"/>
                    <a:ext cx="376452" cy="382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600" b="0" i="1" smtClean="0">
                              <a:solidFill>
                                <a:schemeClr val="accent6">
                                  <a:lumMod val="50000"/>
                                </a:schemeClr>
                              </a:solidFill>
                              <a:latin typeface="Cambria Math" panose="02040503050406030204" pitchFamily="18" charset="0"/>
                            </a:rPr>
                            <m:t>+1 </m:t>
                          </m:r>
                        </m:oMath>
                      </m:oMathPara>
                    </a14:m>
                    <a:endParaRPr lang="en-NZ" sz="1600" dirty="0"/>
                  </a:p>
                </p:txBody>
              </p:sp>
            </mc:Choice>
            <mc:Fallback xmlns="">
              <p:sp>
                <p:nvSpPr>
                  <p:cNvPr id="121" name="TextBox 120">
                    <a:extLst>
                      <a:ext uri="{FF2B5EF4-FFF2-40B4-BE49-F238E27FC236}">
                        <a16:creationId xmlns:a16="http://schemas.microsoft.com/office/drawing/2014/main" id="{4782DC04-8F2E-4D28-AC6E-974F05F6ACA3}"/>
                      </a:ext>
                    </a:extLst>
                  </p:cNvPr>
                  <p:cNvSpPr txBox="1">
                    <a:spLocks noRot="1" noChangeAspect="1" noMove="1" noResize="1" noEditPoints="1" noAdjustHandles="1" noChangeArrowheads="1" noChangeShapeType="1" noTextEdit="1"/>
                  </p:cNvSpPr>
                  <p:nvPr/>
                </p:nvSpPr>
                <p:spPr>
                  <a:xfrm>
                    <a:off x="2836002" y="3134304"/>
                    <a:ext cx="376452" cy="382361"/>
                  </a:xfrm>
                  <a:prstGeom prst="rect">
                    <a:avLst/>
                  </a:prstGeom>
                  <a:blipFill>
                    <a:blip r:embed="rId31"/>
                    <a:stretch>
                      <a:fillRect r="-2777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01E60B9-69C7-4A43-B8F7-7722DCBB3B30}"/>
                      </a:ext>
                    </a:extLst>
                  </p:cNvPr>
                  <p:cNvSpPr txBox="1"/>
                  <p:nvPr/>
                </p:nvSpPr>
                <p:spPr>
                  <a:xfrm>
                    <a:off x="4649333" y="3117283"/>
                    <a:ext cx="376452" cy="382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600" b="0" i="1" smtClean="0">
                              <a:solidFill>
                                <a:schemeClr val="accent6">
                                  <a:lumMod val="50000"/>
                                </a:schemeClr>
                              </a:solidFill>
                              <a:latin typeface="Cambria Math" panose="02040503050406030204" pitchFamily="18" charset="0"/>
                            </a:rPr>
                            <m:t>+1 </m:t>
                          </m:r>
                        </m:oMath>
                      </m:oMathPara>
                    </a14:m>
                    <a:endParaRPr lang="en-NZ" sz="1600" dirty="0"/>
                  </a:p>
                </p:txBody>
              </p:sp>
            </mc:Choice>
            <mc:Fallback xmlns="">
              <p:sp>
                <p:nvSpPr>
                  <p:cNvPr id="122" name="TextBox 121">
                    <a:extLst>
                      <a:ext uri="{FF2B5EF4-FFF2-40B4-BE49-F238E27FC236}">
                        <a16:creationId xmlns:a16="http://schemas.microsoft.com/office/drawing/2014/main" id="{201E60B9-69C7-4A43-B8F7-7722DCBB3B30}"/>
                      </a:ext>
                    </a:extLst>
                  </p:cNvPr>
                  <p:cNvSpPr txBox="1">
                    <a:spLocks noRot="1" noChangeAspect="1" noMove="1" noResize="1" noEditPoints="1" noAdjustHandles="1" noChangeArrowheads="1" noChangeShapeType="1" noTextEdit="1"/>
                  </p:cNvSpPr>
                  <p:nvPr/>
                </p:nvSpPr>
                <p:spPr>
                  <a:xfrm>
                    <a:off x="4649333" y="3117283"/>
                    <a:ext cx="376452" cy="382361"/>
                  </a:xfrm>
                  <a:prstGeom prst="rect">
                    <a:avLst/>
                  </a:prstGeom>
                  <a:blipFill>
                    <a:blip r:embed="rId32"/>
                    <a:stretch>
                      <a:fillRect r="-2727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761E5A61-2E75-4449-ADAF-1DFAEA0D59D6}"/>
                      </a:ext>
                    </a:extLst>
                  </p:cNvPr>
                  <p:cNvSpPr txBox="1"/>
                  <p:nvPr/>
                </p:nvSpPr>
                <p:spPr>
                  <a:xfrm>
                    <a:off x="4638322" y="3949995"/>
                    <a:ext cx="376452" cy="451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NZ" sz="1600" b="0" i="1" smtClean="0">
                                  <a:solidFill>
                                    <a:schemeClr val="accent6">
                                      <a:lumMod val="50000"/>
                                    </a:schemeClr>
                                  </a:solidFill>
                                  <a:latin typeface="Cambria Math" panose="02040503050406030204" pitchFamily="18" charset="0"/>
                                </a:rPr>
                              </m:ctrlPr>
                            </m:sSubSupPr>
                            <m:e>
                              <m:r>
                                <a:rPr lang="en-NZ" sz="1600" b="0" i="1" smtClean="0">
                                  <a:solidFill>
                                    <a:schemeClr val="accent6">
                                      <a:lumMod val="50000"/>
                                    </a:schemeClr>
                                  </a:solidFill>
                                  <a:latin typeface="Cambria Math" panose="02040503050406030204" pitchFamily="18" charset="0"/>
                                </a:rPr>
                                <m:t>𝑎</m:t>
                              </m:r>
                            </m:e>
                            <m:sub>
                              <m:r>
                                <a:rPr lang="en-NZ" sz="1600" b="0" i="1" smtClean="0">
                                  <a:solidFill>
                                    <a:schemeClr val="accent6">
                                      <a:lumMod val="50000"/>
                                    </a:schemeClr>
                                  </a:solidFill>
                                  <a:latin typeface="Cambria Math" panose="02040503050406030204" pitchFamily="18" charset="0"/>
                                </a:rPr>
                                <m:t>1</m:t>
                              </m:r>
                            </m:sub>
                            <m:sup>
                              <m:r>
                                <a:rPr lang="en-NZ" sz="1600" b="0" i="1" smtClean="0">
                                  <a:solidFill>
                                    <a:schemeClr val="accent6">
                                      <a:lumMod val="50000"/>
                                    </a:schemeClr>
                                  </a:solidFill>
                                  <a:latin typeface="Cambria Math" panose="02040503050406030204" pitchFamily="18" charset="0"/>
                                </a:rPr>
                                <m:t>(2)</m:t>
                              </m:r>
                            </m:sup>
                          </m:sSubSup>
                        </m:oMath>
                      </m:oMathPara>
                    </a14:m>
                    <a:endParaRPr lang="en-NZ" sz="1600" dirty="0"/>
                  </a:p>
                </p:txBody>
              </p:sp>
            </mc:Choice>
            <mc:Fallback xmlns="">
              <p:sp>
                <p:nvSpPr>
                  <p:cNvPr id="123" name="TextBox 122">
                    <a:extLst>
                      <a:ext uri="{FF2B5EF4-FFF2-40B4-BE49-F238E27FC236}">
                        <a16:creationId xmlns:a16="http://schemas.microsoft.com/office/drawing/2014/main" id="{761E5A61-2E75-4449-ADAF-1DFAEA0D59D6}"/>
                      </a:ext>
                    </a:extLst>
                  </p:cNvPr>
                  <p:cNvSpPr txBox="1">
                    <a:spLocks noRot="1" noChangeAspect="1" noMove="1" noResize="1" noEditPoints="1" noAdjustHandles="1" noChangeArrowheads="1" noChangeShapeType="1" noTextEdit="1"/>
                  </p:cNvSpPr>
                  <p:nvPr/>
                </p:nvSpPr>
                <p:spPr>
                  <a:xfrm>
                    <a:off x="4638322" y="3949995"/>
                    <a:ext cx="376452" cy="451592"/>
                  </a:xfrm>
                  <a:prstGeom prst="rect">
                    <a:avLst/>
                  </a:prstGeom>
                  <a:blipFill>
                    <a:blip r:embed="rId33"/>
                    <a:stretch>
                      <a:fillRect r="-4727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5AF54EBC-5094-46D2-95C7-D6A3BFDD06DF}"/>
                      </a:ext>
                    </a:extLst>
                  </p:cNvPr>
                  <p:cNvSpPr txBox="1"/>
                  <p:nvPr/>
                </p:nvSpPr>
                <p:spPr>
                  <a:xfrm>
                    <a:off x="4638322" y="4835071"/>
                    <a:ext cx="376452" cy="4518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NZ" sz="1600" b="0" i="1" smtClean="0">
                                  <a:solidFill>
                                    <a:schemeClr val="accent6">
                                      <a:lumMod val="50000"/>
                                    </a:schemeClr>
                                  </a:solidFill>
                                  <a:latin typeface="Cambria Math" panose="02040503050406030204" pitchFamily="18" charset="0"/>
                                </a:rPr>
                              </m:ctrlPr>
                            </m:sSubSupPr>
                            <m:e>
                              <m:r>
                                <a:rPr lang="en-NZ" sz="1600" b="0" i="1" smtClean="0">
                                  <a:solidFill>
                                    <a:schemeClr val="accent6">
                                      <a:lumMod val="50000"/>
                                    </a:schemeClr>
                                  </a:solidFill>
                                  <a:latin typeface="Cambria Math" panose="02040503050406030204" pitchFamily="18" charset="0"/>
                                </a:rPr>
                                <m:t>𝑎</m:t>
                              </m:r>
                            </m:e>
                            <m:sub>
                              <m:r>
                                <a:rPr lang="en-NZ" sz="1600" b="0" i="1" smtClean="0">
                                  <a:solidFill>
                                    <a:schemeClr val="accent6">
                                      <a:lumMod val="50000"/>
                                    </a:schemeClr>
                                  </a:solidFill>
                                  <a:latin typeface="Cambria Math" panose="02040503050406030204" pitchFamily="18" charset="0"/>
                                </a:rPr>
                                <m:t>2</m:t>
                              </m:r>
                            </m:sub>
                            <m:sup>
                              <m:r>
                                <a:rPr lang="en-NZ" sz="1600" b="0" i="1" smtClean="0">
                                  <a:solidFill>
                                    <a:schemeClr val="accent6">
                                      <a:lumMod val="50000"/>
                                    </a:schemeClr>
                                  </a:solidFill>
                                  <a:latin typeface="Cambria Math" panose="02040503050406030204" pitchFamily="18" charset="0"/>
                                </a:rPr>
                                <m:t>(2)</m:t>
                              </m:r>
                            </m:sup>
                          </m:sSubSup>
                        </m:oMath>
                      </m:oMathPara>
                    </a14:m>
                    <a:endParaRPr lang="en-NZ" sz="1600" dirty="0"/>
                  </a:p>
                </p:txBody>
              </p:sp>
            </mc:Choice>
            <mc:Fallback xmlns="">
              <p:sp>
                <p:nvSpPr>
                  <p:cNvPr id="124" name="TextBox 123">
                    <a:extLst>
                      <a:ext uri="{FF2B5EF4-FFF2-40B4-BE49-F238E27FC236}">
                        <a16:creationId xmlns:a16="http://schemas.microsoft.com/office/drawing/2014/main" id="{5AF54EBC-5094-46D2-95C7-D6A3BFDD06DF}"/>
                      </a:ext>
                    </a:extLst>
                  </p:cNvPr>
                  <p:cNvSpPr txBox="1">
                    <a:spLocks noRot="1" noChangeAspect="1" noMove="1" noResize="1" noEditPoints="1" noAdjustHandles="1" noChangeArrowheads="1" noChangeShapeType="1" noTextEdit="1"/>
                  </p:cNvSpPr>
                  <p:nvPr/>
                </p:nvSpPr>
                <p:spPr>
                  <a:xfrm>
                    <a:off x="4638322" y="4835071"/>
                    <a:ext cx="376452" cy="451882"/>
                  </a:xfrm>
                  <a:prstGeom prst="rect">
                    <a:avLst/>
                  </a:prstGeom>
                  <a:blipFill>
                    <a:blip r:embed="rId34"/>
                    <a:stretch>
                      <a:fillRect r="-4727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683B797C-7787-4386-B5B8-630A1C28A804}"/>
                      </a:ext>
                    </a:extLst>
                  </p:cNvPr>
                  <p:cNvSpPr txBox="1"/>
                  <p:nvPr/>
                </p:nvSpPr>
                <p:spPr>
                  <a:xfrm>
                    <a:off x="6288307" y="3961999"/>
                    <a:ext cx="376452" cy="451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NZ" sz="1600" b="0" i="1" smtClean="0">
                                  <a:solidFill>
                                    <a:schemeClr val="accent6">
                                      <a:lumMod val="50000"/>
                                    </a:schemeClr>
                                  </a:solidFill>
                                  <a:latin typeface="Cambria Math" panose="02040503050406030204" pitchFamily="18" charset="0"/>
                                </a:rPr>
                              </m:ctrlPr>
                            </m:sSubSupPr>
                            <m:e>
                              <m:r>
                                <a:rPr lang="en-NZ" sz="1600" b="0" i="1" smtClean="0">
                                  <a:solidFill>
                                    <a:schemeClr val="accent6">
                                      <a:lumMod val="50000"/>
                                    </a:schemeClr>
                                  </a:solidFill>
                                  <a:latin typeface="Cambria Math" panose="02040503050406030204" pitchFamily="18" charset="0"/>
                                </a:rPr>
                                <m:t>𝑎</m:t>
                              </m:r>
                            </m:e>
                            <m:sub>
                              <m:r>
                                <a:rPr lang="en-NZ" sz="1600" b="0" i="1" smtClean="0">
                                  <a:solidFill>
                                    <a:schemeClr val="accent6">
                                      <a:lumMod val="50000"/>
                                    </a:schemeClr>
                                  </a:solidFill>
                                  <a:latin typeface="Cambria Math" panose="02040503050406030204" pitchFamily="18" charset="0"/>
                                </a:rPr>
                                <m:t>1</m:t>
                              </m:r>
                            </m:sub>
                            <m:sup>
                              <m:r>
                                <a:rPr lang="en-NZ" sz="1600" b="0" i="1" smtClean="0">
                                  <a:solidFill>
                                    <a:schemeClr val="accent6">
                                      <a:lumMod val="50000"/>
                                    </a:schemeClr>
                                  </a:solidFill>
                                  <a:latin typeface="Cambria Math" panose="02040503050406030204" pitchFamily="18" charset="0"/>
                                </a:rPr>
                                <m:t>(3)</m:t>
                              </m:r>
                            </m:sup>
                          </m:sSubSup>
                        </m:oMath>
                      </m:oMathPara>
                    </a14:m>
                    <a:endParaRPr lang="en-NZ" sz="1600" dirty="0"/>
                  </a:p>
                </p:txBody>
              </p:sp>
            </mc:Choice>
            <mc:Fallback xmlns="">
              <p:sp>
                <p:nvSpPr>
                  <p:cNvPr id="125" name="TextBox 124">
                    <a:extLst>
                      <a:ext uri="{FF2B5EF4-FFF2-40B4-BE49-F238E27FC236}">
                        <a16:creationId xmlns:a16="http://schemas.microsoft.com/office/drawing/2014/main" id="{683B797C-7787-4386-B5B8-630A1C28A804}"/>
                      </a:ext>
                    </a:extLst>
                  </p:cNvPr>
                  <p:cNvSpPr txBox="1">
                    <a:spLocks noRot="1" noChangeAspect="1" noMove="1" noResize="1" noEditPoints="1" noAdjustHandles="1" noChangeArrowheads="1" noChangeShapeType="1" noTextEdit="1"/>
                  </p:cNvSpPr>
                  <p:nvPr/>
                </p:nvSpPr>
                <p:spPr>
                  <a:xfrm>
                    <a:off x="6288307" y="3961999"/>
                    <a:ext cx="376452" cy="451592"/>
                  </a:xfrm>
                  <a:prstGeom prst="rect">
                    <a:avLst/>
                  </a:prstGeom>
                  <a:blipFill>
                    <a:blip r:embed="rId35"/>
                    <a:stretch>
                      <a:fillRect r="-47273"/>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524EC3C-B17D-4676-9969-78312CEACB08}"/>
                    </a:ext>
                  </a:extLst>
                </p:cNvPr>
                <p:cNvSpPr txBox="1"/>
                <p:nvPr/>
              </p:nvSpPr>
              <p:spPr>
                <a:xfrm>
                  <a:off x="3545310" y="3727598"/>
                  <a:ext cx="478326" cy="31284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NZ" sz="1200" b="0" i="1" smtClean="0">
                            <a:solidFill>
                              <a:srgbClr val="00B050"/>
                            </a:solidFill>
                            <a:latin typeface="Cambria Math" panose="02040503050406030204" pitchFamily="18" charset="0"/>
                          </a:rPr>
                          <m:t>−30 </m:t>
                        </m:r>
                      </m:oMath>
                    </m:oMathPara>
                  </a14:m>
                  <a:endParaRPr lang="en-NZ" sz="1200" dirty="0">
                    <a:solidFill>
                      <a:srgbClr val="00B050"/>
                    </a:solidFill>
                  </a:endParaRPr>
                </a:p>
              </p:txBody>
            </p:sp>
          </mc:Choice>
          <mc:Fallback xmlns="">
            <p:sp>
              <p:nvSpPr>
                <p:cNvPr id="126" name="TextBox 125">
                  <a:extLst>
                    <a:ext uri="{FF2B5EF4-FFF2-40B4-BE49-F238E27FC236}">
                      <a16:creationId xmlns:a16="http://schemas.microsoft.com/office/drawing/2014/main" id="{8524EC3C-B17D-4676-9969-78312CEACB08}"/>
                    </a:ext>
                  </a:extLst>
                </p:cNvPr>
                <p:cNvSpPr txBox="1">
                  <a:spLocks noRot="1" noChangeAspect="1" noMove="1" noResize="1" noEditPoints="1" noAdjustHandles="1" noChangeArrowheads="1" noChangeShapeType="1" noTextEdit="1"/>
                </p:cNvSpPr>
                <p:nvPr/>
              </p:nvSpPr>
              <p:spPr>
                <a:xfrm>
                  <a:off x="3545310" y="3727598"/>
                  <a:ext cx="478326" cy="312841"/>
                </a:xfrm>
                <a:prstGeom prst="rect">
                  <a:avLst/>
                </a:prstGeom>
                <a:blipFill>
                  <a:blip r:embed="rId36"/>
                  <a:stretch>
                    <a:fillRect r="-289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C40EE66-077B-44E1-8620-70E89128BFBE}"/>
                    </a:ext>
                  </a:extLst>
                </p:cNvPr>
                <p:cNvSpPr txBox="1"/>
                <p:nvPr/>
              </p:nvSpPr>
              <p:spPr>
                <a:xfrm>
                  <a:off x="3585709" y="4124652"/>
                  <a:ext cx="478326" cy="31284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NZ" sz="1200" i="1" smtClean="0">
                            <a:solidFill>
                              <a:srgbClr val="00B050"/>
                            </a:solidFill>
                            <a:latin typeface="Cambria Math" panose="02040503050406030204" pitchFamily="18" charset="0"/>
                          </a:rPr>
                          <m:t>2</m:t>
                        </m:r>
                        <m:r>
                          <a:rPr lang="en-NZ" sz="1200" b="0" i="1" smtClean="0">
                            <a:solidFill>
                              <a:srgbClr val="00B050"/>
                            </a:solidFill>
                            <a:latin typeface="Cambria Math" panose="02040503050406030204" pitchFamily="18" charset="0"/>
                          </a:rPr>
                          <m:t>0 </m:t>
                        </m:r>
                      </m:oMath>
                    </m:oMathPara>
                  </a14:m>
                  <a:endParaRPr lang="en-NZ" sz="1200" dirty="0">
                    <a:solidFill>
                      <a:srgbClr val="00B050"/>
                    </a:solidFill>
                  </a:endParaRPr>
                </a:p>
              </p:txBody>
            </p:sp>
          </mc:Choice>
          <mc:Fallback xmlns="">
            <p:sp>
              <p:nvSpPr>
                <p:cNvPr id="127" name="TextBox 126">
                  <a:extLst>
                    <a:ext uri="{FF2B5EF4-FFF2-40B4-BE49-F238E27FC236}">
                      <a16:creationId xmlns:a16="http://schemas.microsoft.com/office/drawing/2014/main" id="{EC40EE66-077B-44E1-8620-70E89128BFBE}"/>
                    </a:ext>
                  </a:extLst>
                </p:cNvPr>
                <p:cNvSpPr txBox="1">
                  <a:spLocks noRot="1" noChangeAspect="1" noMove="1" noResize="1" noEditPoints="1" noAdjustHandles="1" noChangeArrowheads="1" noChangeShapeType="1" noTextEdit="1"/>
                </p:cNvSpPr>
                <p:nvPr/>
              </p:nvSpPr>
              <p:spPr>
                <a:xfrm>
                  <a:off x="3585709" y="4124652"/>
                  <a:ext cx="478326" cy="312841"/>
                </a:xfrm>
                <a:prstGeom prst="rect">
                  <a:avLst/>
                </a:prstGeom>
                <a:blipFill>
                  <a:blip r:embed="rId3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AFF1A3F9-66FC-483B-A70F-806AE0D73B1C}"/>
                    </a:ext>
                  </a:extLst>
                </p:cNvPr>
                <p:cNvSpPr txBox="1"/>
                <p:nvPr/>
              </p:nvSpPr>
              <p:spPr>
                <a:xfrm>
                  <a:off x="3728686" y="4394401"/>
                  <a:ext cx="478326" cy="31284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NZ" sz="1200" i="1" smtClean="0">
                            <a:solidFill>
                              <a:srgbClr val="00B050"/>
                            </a:solidFill>
                            <a:latin typeface="Cambria Math" panose="02040503050406030204" pitchFamily="18" charset="0"/>
                          </a:rPr>
                          <m:t>2</m:t>
                        </m:r>
                        <m:r>
                          <a:rPr lang="en-NZ" sz="1200" b="0" i="1" smtClean="0">
                            <a:solidFill>
                              <a:srgbClr val="00B050"/>
                            </a:solidFill>
                            <a:latin typeface="Cambria Math" panose="02040503050406030204" pitchFamily="18" charset="0"/>
                          </a:rPr>
                          <m:t>0 </m:t>
                        </m:r>
                      </m:oMath>
                    </m:oMathPara>
                  </a14:m>
                  <a:endParaRPr lang="en-NZ" sz="1200" dirty="0">
                    <a:solidFill>
                      <a:srgbClr val="00B050"/>
                    </a:solidFill>
                  </a:endParaRPr>
                </a:p>
              </p:txBody>
            </p:sp>
          </mc:Choice>
          <mc:Fallback xmlns="">
            <p:sp>
              <p:nvSpPr>
                <p:cNvPr id="129" name="TextBox 128">
                  <a:extLst>
                    <a:ext uri="{FF2B5EF4-FFF2-40B4-BE49-F238E27FC236}">
                      <a16:creationId xmlns:a16="http://schemas.microsoft.com/office/drawing/2014/main" id="{AFF1A3F9-66FC-483B-A70F-806AE0D73B1C}"/>
                    </a:ext>
                  </a:extLst>
                </p:cNvPr>
                <p:cNvSpPr txBox="1">
                  <a:spLocks noRot="1" noChangeAspect="1" noMove="1" noResize="1" noEditPoints="1" noAdjustHandles="1" noChangeArrowheads="1" noChangeShapeType="1" noTextEdit="1"/>
                </p:cNvSpPr>
                <p:nvPr/>
              </p:nvSpPr>
              <p:spPr>
                <a:xfrm>
                  <a:off x="3728686" y="4394401"/>
                  <a:ext cx="478326" cy="312841"/>
                </a:xfrm>
                <a:prstGeom prst="rect">
                  <a:avLst/>
                </a:prstGeom>
                <a:blipFill>
                  <a:blip r:embed="rId3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47AA8F9-A3C7-467C-99C5-F72F0EBC16DB}"/>
                    </a:ext>
                  </a:extLst>
                </p:cNvPr>
                <p:cNvSpPr txBox="1"/>
                <p:nvPr/>
              </p:nvSpPr>
              <p:spPr>
                <a:xfrm>
                  <a:off x="3370581" y="5158097"/>
                  <a:ext cx="478326" cy="31284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NZ" sz="1200" b="0" i="1" smtClean="0">
                            <a:solidFill>
                              <a:schemeClr val="accent6">
                                <a:lumMod val="50000"/>
                              </a:schemeClr>
                            </a:solidFill>
                            <a:latin typeface="Cambria Math" panose="02040503050406030204" pitchFamily="18" charset="0"/>
                          </a:rPr>
                          <m:t>−20 </m:t>
                        </m:r>
                      </m:oMath>
                    </m:oMathPara>
                  </a14:m>
                  <a:endParaRPr lang="en-NZ" sz="1200" dirty="0">
                    <a:solidFill>
                      <a:schemeClr val="accent6">
                        <a:lumMod val="50000"/>
                      </a:schemeClr>
                    </a:solidFill>
                  </a:endParaRPr>
                </a:p>
              </p:txBody>
            </p:sp>
          </mc:Choice>
          <mc:Fallback xmlns="">
            <p:sp>
              <p:nvSpPr>
                <p:cNvPr id="130" name="TextBox 129">
                  <a:extLst>
                    <a:ext uri="{FF2B5EF4-FFF2-40B4-BE49-F238E27FC236}">
                      <a16:creationId xmlns:a16="http://schemas.microsoft.com/office/drawing/2014/main" id="{547AA8F9-A3C7-467C-99C5-F72F0EBC16DB}"/>
                    </a:ext>
                  </a:extLst>
                </p:cNvPr>
                <p:cNvSpPr txBox="1">
                  <a:spLocks noRot="1" noChangeAspect="1" noMove="1" noResize="1" noEditPoints="1" noAdjustHandles="1" noChangeArrowheads="1" noChangeShapeType="1" noTextEdit="1"/>
                </p:cNvSpPr>
                <p:nvPr/>
              </p:nvSpPr>
              <p:spPr>
                <a:xfrm>
                  <a:off x="3370581" y="5158097"/>
                  <a:ext cx="478326" cy="312841"/>
                </a:xfrm>
                <a:prstGeom prst="rect">
                  <a:avLst/>
                </a:prstGeom>
                <a:blipFill>
                  <a:blip r:embed="rId39"/>
                  <a:stretch>
                    <a:fillRect r="-14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76D2B48E-6E5E-4531-A779-F38706CF558F}"/>
                    </a:ext>
                  </a:extLst>
                </p:cNvPr>
                <p:cNvSpPr txBox="1"/>
                <p:nvPr/>
              </p:nvSpPr>
              <p:spPr>
                <a:xfrm>
                  <a:off x="3447022" y="4816362"/>
                  <a:ext cx="478326" cy="31284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NZ" sz="1200" b="0" i="1" smtClean="0">
                            <a:solidFill>
                              <a:schemeClr val="accent6">
                                <a:lumMod val="50000"/>
                              </a:schemeClr>
                            </a:solidFill>
                            <a:latin typeface="Cambria Math" panose="02040503050406030204" pitchFamily="18" charset="0"/>
                          </a:rPr>
                          <m:t>−20 </m:t>
                        </m:r>
                      </m:oMath>
                    </m:oMathPara>
                  </a14:m>
                  <a:endParaRPr lang="en-NZ" sz="1200" dirty="0">
                    <a:solidFill>
                      <a:schemeClr val="accent6">
                        <a:lumMod val="50000"/>
                      </a:schemeClr>
                    </a:solidFill>
                  </a:endParaRPr>
                </a:p>
              </p:txBody>
            </p:sp>
          </mc:Choice>
          <mc:Fallback xmlns="">
            <p:sp>
              <p:nvSpPr>
                <p:cNvPr id="131" name="TextBox 130">
                  <a:extLst>
                    <a:ext uri="{FF2B5EF4-FFF2-40B4-BE49-F238E27FC236}">
                      <a16:creationId xmlns:a16="http://schemas.microsoft.com/office/drawing/2014/main" id="{76D2B48E-6E5E-4531-A779-F38706CF558F}"/>
                    </a:ext>
                  </a:extLst>
                </p:cNvPr>
                <p:cNvSpPr txBox="1">
                  <a:spLocks noRot="1" noChangeAspect="1" noMove="1" noResize="1" noEditPoints="1" noAdjustHandles="1" noChangeArrowheads="1" noChangeShapeType="1" noTextEdit="1"/>
                </p:cNvSpPr>
                <p:nvPr/>
              </p:nvSpPr>
              <p:spPr>
                <a:xfrm>
                  <a:off x="3447022" y="4816362"/>
                  <a:ext cx="478326" cy="312841"/>
                </a:xfrm>
                <a:prstGeom prst="rect">
                  <a:avLst/>
                </a:prstGeom>
                <a:blipFill>
                  <a:blip r:embed="rId40"/>
                  <a:stretch>
                    <a:fillRect r="-289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E729B8CB-A0BE-4A81-9B51-B44ACD853298}"/>
                    </a:ext>
                  </a:extLst>
                </p:cNvPr>
                <p:cNvSpPr txBox="1"/>
                <p:nvPr/>
              </p:nvSpPr>
              <p:spPr>
                <a:xfrm>
                  <a:off x="3716075" y="4691276"/>
                  <a:ext cx="478326" cy="31284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NZ" sz="1200" i="1">
                            <a:solidFill>
                              <a:schemeClr val="accent6">
                                <a:lumMod val="50000"/>
                              </a:schemeClr>
                            </a:solidFill>
                            <a:latin typeface="Cambria Math" panose="02040503050406030204" pitchFamily="18" charset="0"/>
                          </a:rPr>
                          <m:t>1</m:t>
                        </m:r>
                        <m:r>
                          <a:rPr lang="en-NZ" sz="1200" b="0" i="1" smtClean="0">
                            <a:solidFill>
                              <a:schemeClr val="accent6">
                                <a:lumMod val="50000"/>
                              </a:schemeClr>
                            </a:solidFill>
                            <a:latin typeface="Cambria Math" panose="02040503050406030204" pitchFamily="18" charset="0"/>
                          </a:rPr>
                          <m:t>0 </m:t>
                        </m:r>
                      </m:oMath>
                    </m:oMathPara>
                  </a14:m>
                  <a:endParaRPr lang="en-NZ" sz="1200" dirty="0">
                    <a:solidFill>
                      <a:schemeClr val="accent6">
                        <a:lumMod val="50000"/>
                      </a:schemeClr>
                    </a:solidFill>
                  </a:endParaRPr>
                </a:p>
              </p:txBody>
            </p:sp>
          </mc:Choice>
          <mc:Fallback xmlns="">
            <p:sp>
              <p:nvSpPr>
                <p:cNvPr id="132" name="TextBox 131">
                  <a:extLst>
                    <a:ext uri="{FF2B5EF4-FFF2-40B4-BE49-F238E27FC236}">
                      <a16:creationId xmlns:a16="http://schemas.microsoft.com/office/drawing/2014/main" id="{E729B8CB-A0BE-4A81-9B51-B44ACD853298}"/>
                    </a:ext>
                  </a:extLst>
                </p:cNvPr>
                <p:cNvSpPr txBox="1">
                  <a:spLocks noRot="1" noChangeAspect="1" noMove="1" noResize="1" noEditPoints="1" noAdjustHandles="1" noChangeArrowheads="1" noChangeShapeType="1" noTextEdit="1"/>
                </p:cNvSpPr>
                <p:nvPr/>
              </p:nvSpPr>
              <p:spPr>
                <a:xfrm>
                  <a:off x="3716075" y="4691276"/>
                  <a:ext cx="478326" cy="312841"/>
                </a:xfrm>
                <a:prstGeom prst="rect">
                  <a:avLst/>
                </a:prstGeom>
                <a:blipFill>
                  <a:blip r:embed="rId4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A3BE36C9-81CE-4E1D-9838-62B55C2019DE}"/>
                    </a:ext>
                  </a:extLst>
                </p:cNvPr>
                <p:cNvSpPr txBox="1"/>
                <p:nvPr/>
              </p:nvSpPr>
              <p:spPr>
                <a:xfrm>
                  <a:off x="5139789" y="3644828"/>
                  <a:ext cx="478326" cy="31284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NZ" sz="1200" b="0" i="1" smtClean="0">
                            <a:solidFill>
                              <a:srgbClr val="FF0000"/>
                            </a:solidFill>
                            <a:latin typeface="Cambria Math" panose="02040503050406030204" pitchFamily="18" charset="0"/>
                          </a:rPr>
                          <m:t>−10 </m:t>
                        </m:r>
                      </m:oMath>
                    </m:oMathPara>
                  </a14:m>
                  <a:endParaRPr lang="en-NZ" sz="1200" dirty="0">
                    <a:solidFill>
                      <a:srgbClr val="FF0000"/>
                    </a:solidFill>
                  </a:endParaRPr>
                </a:p>
              </p:txBody>
            </p:sp>
          </mc:Choice>
          <mc:Fallback xmlns="">
            <p:sp>
              <p:nvSpPr>
                <p:cNvPr id="133" name="TextBox 132">
                  <a:extLst>
                    <a:ext uri="{FF2B5EF4-FFF2-40B4-BE49-F238E27FC236}">
                      <a16:creationId xmlns:a16="http://schemas.microsoft.com/office/drawing/2014/main" id="{A3BE36C9-81CE-4E1D-9838-62B55C2019DE}"/>
                    </a:ext>
                  </a:extLst>
                </p:cNvPr>
                <p:cNvSpPr txBox="1">
                  <a:spLocks noRot="1" noChangeAspect="1" noMove="1" noResize="1" noEditPoints="1" noAdjustHandles="1" noChangeArrowheads="1" noChangeShapeType="1" noTextEdit="1"/>
                </p:cNvSpPr>
                <p:nvPr/>
              </p:nvSpPr>
              <p:spPr>
                <a:xfrm>
                  <a:off x="5139789" y="3644828"/>
                  <a:ext cx="478326" cy="312841"/>
                </a:xfrm>
                <a:prstGeom prst="rect">
                  <a:avLst/>
                </a:prstGeom>
                <a:blipFill>
                  <a:blip r:embed="rId42"/>
                  <a:stretch>
                    <a:fillRect r="-14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50F3963F-B1FF-4FCB-9E1E-F37ACBE042C0}"/>
                    </a:ext>
                  </a:extLst>
                </p:cNvPr>
                <p:cNvSpPr txBox="1"/>
                <p:nvPr/>
              </p:nvSpPr>
              <p:spPr>
                <a:xfrm>
                  <a:off x="4978810" y="4263176"/>
                  <a:ext cx="478326" cy="31284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NZ" sz="1200" i="1">
                            <a:solidFill>
                              <a:srgbClr val="FF0000"/>
                            </a:solidFill>
                            <a:latin typeface="Cambria Math" panose="02040503050406030204" pitchFamily="18" charset="0"/>
                          </a:rPr>
                          <m:t>2</m:t>
                        </m:r>
                        <m:r>
                          <a:rPr lang="en-NZ" sz="1200" b="0" i="1" smtClean="0">
                            <a:solidFill>
                              <a:srgbClr val="FF0000"/>
                            </a:solidFill>
                            <a:latin typeface="Cambria Math" panose="02040503050406030204" pitchFamily="18" charset="0"/>
                          </a:rPr>
                          <m:t>0 </m:t>
                        </m:r>
                      </m:oMath>
                    </m:oMathPara>
                  </a14:m>
                  <a:endParaRPr lang="en-NZ" sz="1200" dirty="0">
                    <a:solidFill>
                      <a:srgbClr val="FF0000"/>
                    </a:solidFill>
                  </a:endParaRPr>
                </a:p>
              </p:txBody>
            </p:sp>
          </mc:Choice>
          <mc:Fallback xmlns="">
            <p:sp>
              <p:nvSpPr>
                <p:cNvPr id="134" name="TextBox 133">
                  <a:extLst>
                    <a:ext uri="{FF2B5EF4-FFF2-40B4-BE49-F238E27FC236}">
                      <a16:creationId xmlns:a16="http://schemas.microsoft.com/office/drawing/2014/main" id="{50F3963F-B1FF-4FCB-9E1E-F37ACBE042C0}"/>
                    </a:ext>
                  </a:extLst>
                </p:cNvPr>
                <p:cNvSpPr txBox="1">
                  <a:spLocks noRot="1" noChangeAspect="1" noMove="1" noResize="1" noEditPoints="1" noAdjustHandles="1" noChangeArrowheads="1" noChangeShapeType="1" noTextEdit="1"/>
                </p:cNvSpPr>
                <p:nvPr/>
              </p:nvSpPr>
              <p:spPr>
                <a:xfrm>
                  <a:off x="4978810" y="4263176"/>
                  <a:ext cx="478326" cy="312841"/>
                </a:xfrm>
                <a:prstGeom prst="rect">
                  <a:avLst/>
                </a:prstGeom>
                <a:blipFill>
                  <a:blip r:embed="rId4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4CF69C4-E2E3-4AA2-A548-21449247177F}"/>
                    </a:ext>
                  </a:extLst>
                </p:cNvPr>
                <p:cNvSpPr txBox="1"/>
                <p:nvPr/>
              </p:nvSpPr>
              <p:spPr>
                <a:xfrm>
                  <a:off x="5187742" y="4597413"/>
                  <a:ext cx="478326" cy="31284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NZ" sz="1200" i="1">
                            <a:solidFill>
                              <a:srgbClr val="FF0000"/>
                            </a:solidFill>
                            <a:latin typeface="Cambria Math" panose="02040503050406030204" pitchFamily="18" charset="0"/>
                          </a:rPr>
                          <m:t>2</m:t>
                        </m:r>
                        <m:r>
                          <a:rPr lang="en-NZ" sz="1200" b="0" i="1" smtClean="0">
                            <a:solidFill>
                              <a:srgbClr val="FF0000"/>
                            </a:solidFill>
                            <a:latin typeface="Cambria Math" panose="02040503050406030204" pitchFamily="18" charset="0"/>
                          </a:rPr>
                          <m:t>0 </m:t>
                        </m:r>
                      </m:oMath>
                    </m:oMathPara>
                  </a14:m>
                  <a:endParaRPr lang="en-NZ" sz="1200" dirty="0">
                    <a:solidFill>
                      <a:srgbClr val="FF0000"/>
                    </a:solidFill>
                  </a:endParaRPr>
                </a:p>
              </p:txBody>
            </p:sp>
          </mc:Choice>
          <mc:Fallback xmlns="">
            <p:sp>
              <p:nvSpPr>
                <p:cNvPr id="135" name="TextBox 134">
                  <a:extLst>
                    <a:ext uri="{FF2B5EF4-FFF2-40B4-BE49-F238E27FC236}">
                      <a16:creationId xmlns:a16="http://schemas.microsoft.com/office/drawing/2014/main" id="{F4CF69C4-E2E3-4AA2-A548-21449247177F}"/>
                    </a:ext>
                  </a:extLst>
                </p:cNvPr>
                <p:cNvSpPr txBox="1">
                  <a:spLocks noRot="1" noChangeAspect="1" noMove="1" noResize="1" noEditPoints="1" noAdjustHandles="1" noChangeArrowheads="1" noChangeShapeType="1" noTextEdit="1"/>
                </p:cNvSpPr>
                <p:nvPr/>
              </p:nvSpPr>
              <p:spPr>
                <a:xfrm>
                  <a:off x="5187742" y="4597413"/>
                  <a:ext cx="478326" cy="312841"/>
                </a:xfrm>
                <a:prstGeom prst="rect">
                  <a:avLst/>
                </a:prstGeom>
                <a:blipFill>
                  <a:blip r:embed="rId44"/>
                  <a:stretch>
                    <a:fillRect/>
                  </a:stretch>
                </a:blipFill>
              </p:spPr>
              <p:txBody>
                <a:bodyPr/>
                <a:lstStyle/>
                <a:p>
                  <a:r>
                    <a:rPr lang="en-NZ">
                      <a:noFill/>
                    </a:rPr>
                    <a:t> </a:t>
                  </a:r>
                </a:p>
              </p:txBody>
            </p:sp>
          </mc:Fallback>
        </mc:AlternateContent>
      </p:grpSp>
      <mc:AlternateContent xmlns:mc="http://schemas.openxmlformats.org/markup-compatibility/2006" xmlns:a14="http://schemas.microsoft.com/office/drawing/2010/main">
        <mc:Choice Requires="a14">
          <p:graphicFrame>
            <p:nvGraphicFramePr>
              <p:cNvPr id="136" name="Table 10">
                <a:extLst>
                  <a:ext uri="{FF2B5EF4-FFF2-40B4-BE49-F238E27FC236}">
                    <a16:creationId xmlns:a16="http://schemas.microsoft.com/office/drawing/2014/main" id="{8D976A88-79DD-439C-BC25-88B2E1BABC63}"/>
                  </a:ext>
                </a:extLst>
              </p:cNvPr>
              <p:cNvGraphicFramePr>
                <a:graphicFrameLocks noGrp="1"/>
              </p:cNvGraphicFramePr>
              <p:nvPr/>
            </p:nvGraphicFramePr>
            <p:xfrm>
              <a:off x="7192531" y="3818097"/>
              <a:ext cx="4283595" cy="1917637"/>
            </p:xfrm>
            <a:graphic>
              <a:graphicData uri="http://schemas.openxmlformats.org/drawingml/2006/table">
                <a:tbl>
                  <a:tblPr firstRow="1" lastCol="1">
                    <a:tableStyleId>{9D7B26C5-4107-4FEC-AEDC-1716B250A1EF}</a:tableStyleId>
                  </a:tblPr>
                  <a:tblGrid>
                    <a:gridCol w="649598">
                      <a:extLst>
                        <a:ext uri="{9D8B030D-6E8A-4147-A177-3AD203B41FA5}">
                          <a16:colId xmlns:a16="http://schemas.microsoft.com/office/drawing/2014/main" val="4220366259"/>
                        </a:ext>
                      </a:extLst>
                    </a:gridCol>
                    <a:gridCol w="578841">
                      <a:extLst>
                        <a:ext uri="{9D8B030D-6E8A-4147-A177-3AD203B41FA5}">
                          <a16:colId xmlns:a16="http://schemas.microsoft.com/office/drawing/2014/main" val="710116049"/>
                        </a:ext>
                      </a:extLst>
                    </a:gridCol>
                    <a:gridCol w="595618">
                      <a:extLst>
                        <a:ext uri="{9D8B030D-6E8A-4147-A177-3AD203B41FA5}">
                          <a16:colId xmlns:a16="http://schemas.microsoft.com/office/drawing/2014/main" val="623244897"/>
                        </a:ext>
                      </a:extLst>
                    </a:gridCol>
                    <a:gridCol w="578840">
                      <a:extLst>
                        <a:ext uri="{9D8B030D-6E8A-4147-A177-3AD203B41FA5}">
                          <a16:colId xmlns:a16="http://schemas.microsoft.com/office/drawing/2014/main" val="2307442187"/>
                        </a:ext>
                      </a:extLst>
                    </a:gridCol>
                    <a:gridCol w="1880698">
                      <a:extLst>
                        <a:ext uri="{9D8B030D-6E8A-4147-A177-3AD203B41FA5}">
                          <a16:colId xmlns:a16="http://schemas.microsoft.com/office/drawing/2014/main" val="382969728"/>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b="0" smtClean="0">
                                        <a:latin typeface="Cambria Math" panose="02040503050406030204" pitchFamily="18" charset="0"/>
                                      </a:rPr>
                                      <m:t>𝑥</m:t>
                                    </m:r>
                                  </m:e>
                                  <m:sub>
                                    <m:r>
                                      <a:rPr lang="en-NZ" b="0" smtClean="0">
                                        <a:latin typeface="Cambria Math" panose="02040503050406030204" pitchFamily="18" charset="0"/>
                                      </a:rPr>
                                      <m:t>1</m:t>
                                    </m:r>
                                  </m:sub>
                                </m:sSub>
                              </m:oMath>
                            </m:oMathPara>
                          </a14:m>
                          <a:endParaRPr lang="en-NZ"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b="0" smtClean="0">
                                        <a:latin typeface="Cambria Math" panose="02040503050406030204" pitchFamily="18" charset="0"/>
                                      </a:rPr>
                                      <m:t>𝑥</m:t>
                                    </m:r>
                                  </m:e>
                                  <m:sub>
                                    <m:r>
                                      <a:rPr lang="en-NZ" b="0" smtClean="0">
                                        <a:latin typeface="Cambria Math" panose="02040503050406030204" pitchFamily="18" charset="0"/>
                                      </a:rPr>
                                      <m:t>2</m:t>
                                    </m:r>
                                  </m:sub>
                                </m:sSub>
                              </m:oMath>
                            </m:oMathPara>
                          </a14:m>
                          <a:endParaRPr lang="en-NZ"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NZ" sz="1800" b="0" i="1" smtClean="0">
                                        <a:solidFill>
                                          <a:schemeClr val="tx1"/>
                                        </a:solidFill>
                                        <a:latin typeface="Cambria Math" panose="02040503050406030204" pitchFamily="18" charset="0"/>
                                      </a:rPr>
                                    </m:ctrlPr>
                                  </m:sSubSupPr>
                                  <m:e>
                                    <m:r>
                                      <a:rPr lang="en-NZ" sz="1800" b="0" i="1" smtClean="0">
                                        <a:solidFill>
                                          <a:schemeClr val="tx1"/>
                                        </a:solidFill>
                                        <a:latin typeface="Cambria Math" panose="02040503050406030204" pitchFamily="18" charset="0"/>
                                      </a:rPr>
                                      <m:t>𝑎</m:t>
                                    </m:r>
                                  </m:e>
                                  <m:sub>
                                    <m:r>
                                      <a:rPr lang="en-NZ" sz="1800" b="0" i="1" smtClean="0">
                                        <a:solidFill>
                                          <a:schemeClr val="tx1"/>
                                        </a:solidFill>
                                        <a:latin typeface="Cambria Math" panose="02040503050406030204" pitchFamily="18" charset="0"/>
                                      </a:rPr>
                                      <m:t>1</m:t>
                                    </m:r>
                                  </m:sub>
                                  <m:sup>
                                    <m:r>
                                      <a:rPr lang="en-NZ" sz="1800" b="0" i="1" smtClean="0">
                                        <a:solidFill>
                                          <a:schemeClr val="tx1"/>
                                        </a:solidFill>
                                        <a:latin typeface="Cambria Math" panose="02040503050406030204" pitchFamily="18" charset="0"/>
                                      </a:rPr>
                                      <m:t>(2)</m:t>
                                    </m:r>
                                  </m:sup>
                                </m:sSubSup>
                              </m:oMath>
                            </m:oMathPara>
                          </a14:m>
                          <a:endParaRPr lang="en-NZ"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NZ" sz="1800" b="0" i="1" smtClean="0">
                                        <a:solidFill>
                                          <a:schemeClr val="tx1"/>
                                        </a:solidFill>
                                        <a:latin typeface="Cambria Math" panose="02040503050406030204" pitchFamily="18" charset="0"/>
                                      </a:rPr>
                                    </m:ctrlPr>
                                  </m:sSubSupPr>
                                  <m:e>
                                    <m:r>
                                      <a:rPr lang="en-NZ" sz="1800" b="0" i="1" smtClean="0">
                                        <a:solidFill>
                                          <a:schemeClr val="tx1"/>
                                        </a:solidFill>
                                        <a:latin typeface="Cambria Math" panose="02040503050406030204" pitchFamily="18" charset="0"/>
                                      </a:rPr>
                                      <m:t>𝑎</m:t>
                                    </m:r>
                                  </m:e>
                                  <m:sub>
                                    <m:r>
                                      <a:rPr lang="en-NZ" sz="1800" b="0" i="1" smtClean="0">
                                        <a:solidFill>
                                          <a:schemeClr val="tx1"/>
                                        </a:solidFill>
                                        <a:latin typeface="Cambria Math" panose="02040503050406030204" pitchFamily="18" charset="0"/>
                                      </a:rPr>
                                      <m:t>2</m:t>
                                    </m:r>
                                  </m:sub>
                                  <m:sup>
                                    <m:r>
                                      <a:rPr lang="en-NZ" sz="1800" b="0" i="1" smtClean="0">
                                        <a:solidFill>
                                          <a:schemeClr val="tx1"/>
                                        </a:solidFill>
                                        <a:latin typeface="Cambria Math" panose="02040503050406030204" pitchFamily="18" charset="0"/>
                                      </a:rPr>
                                      <m:t>(2)</m:t>
                                    </m:r>
                                  </m:sup>
                                </m:sSubSup>
                              </m:oMath>
                            </m:oMathPara>
                          </a14:m>
                          <a:endParaRPr lang="en-NZ"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NZ" b="0" i="1" smtClean="0">
                                        <a:solidFill>
                                          <a:schemeClr val="accent6">
                                            <a:lumMod val="50000"/>
                                          </a:schemeClr>
                                        </a:solidFill>
                                        <a:latin typeface="Cambria Math" panose="02040503050406030204" pitchFamily="18" charset="0"/>
                                      </a:rPr>
                                    </m:ctrlPr>
                                  </m:sSubPr>
                                  <m:e>
                                    <m:r>
                                      <a:rPr lang="en-NZ" b="0" smtClean="0">
                                        <a:solidFill>
                                          <a:schemeClr val="accent6">
                                            <a:lumMod val="50000"/>
                                          </a:schemeClr>
                                        </a:solidFill>
                                        <a:latin typeface="Cambria Math" panose="02040503050406030204" pitchFamily="18" charset="0"/>
                                      </a:rPr>
                                      <m:t>h</m:t>
                                    </m:r>
                                  </m:e>
                                  <m:sub>
                                    <m:r>
                                      <a:rPr lang="en-NZ" b="0" smtClean="0">
                                        <a:solidFill>
                                          <a:schemeClr val="accent6">
                                            <a:lumMod val="50000"/>
                                          </a:schemeClr>
                                        </a:solidFill>
                                        <a:latin typeface="Cambria Math" panose="02040503050406030204" pitchFamily="18" charset="0"/>
                                      </a:rPr>
                                      <m:t>𝜃</m:t>
                                    </m:r>
                                  </m:sub>
                                </m:sSub>
                                <m:d>
                                  <m:dPr>
                                    <m:ctrlPr>
                                      <a:rPr lang="en-NZ" b="0" i="1" smtClean="0">
                                        <a:solidFill>
                                          <a:schemeClr val="accent6">
                                            <a:lumMod val="50000"/>
                                          </a:schemeClr>
                                        </a:solidFill>
                                        <a:latin typeface="Cambria Math" panose="02040503050406030204" pitchFamily="18" charset="0"/>
                                      </a:rPr>
                                    </m:ctrlPr>
                                  </m:dPr>
                                  <m:e>
                                    <m:r>
                                      <a:rPr lang="en-NZ" b="0" smtClean="0">
                                        <a:solidFill>
                                          <a:schemeClr val="accent6">
                                            <a:lumMod val="50000"/>
                                          </a:schemeClr>
                                        </a:solidFill>
                                        <a:latin typeface="Cambria Math" panose="02040503050406030204" pitchFamily="18" charset="0"/>
                                      </a:rPr>
                                      <m:t>𝑥</m:t>
                                    </m:r>
                                  </m:e>
                                </m:d>
                              </m:oMath>
                            </m:oMathPara>
                          </a14:m>
                          <a:endParaRPr lang="en-NZ" dirty="0"/>
                        </a:p>
                      </a:txBody>
                      <a:tcPr/>
                    </a:tc>
                    <a:extLst>
                      <a:ext uri="{0D108BD9-81ED-4DB2-BD59-A6C34878D82A}">
                        <a16:rowId xmlns:a16="http://schemas.microsoft.com/office/drawing/2014/main" val="202583375"/>
                      </a:ext>
                    </a:extLst>
                  </a:tr>
                  <a:tr h="370840">
                    <a:tc>
                      <a:txBody>
                        <a:bodyPr/>
                        <a:lstStyle/>
                        <a:p>
                          <a:pPr algn="ctr"/>
                          <a:r>
                            <a:rPr lang="en-NZ" dirty="0"/>
                            <a:t>0</a:t>
                          </a:r>
                        </a:p>
                      </a:txBody>
                      <a:tcPr/>
                    </a:tc>
                    <a:tc>
                      <a:txBody>
                        <a:bodyPr/>
                        <a:lstStyle/>
                        <a:p>
                          <a:pPr algn="ctr"/>
                          <a:r>
                            <a:rPr lang="en-NZ" dirty="0"/>
                            <a:t>0</a:t>
                          </a:r>
                        </a:p>
                      </a:txBody>
                      <a:tcPr/>
                    </a:tc>
                    <a:tc>
                      <a:txBody>
                        <a:bodyPr/>
                        <a:lstStyle/>
                        <a:p>
                          <a:pPr algn="ctr"/>
                          <a:r>
                            <a:rPr lang="en-NZ" dirty="0"/>
                            <a:t>0</a:t>
                          </a:r>
                        </a:p>
                      </a:txBody>
                      <a:tcPr/>
                    </a:tc>
                    <a:tc>
                      <a:txBody>
                        <a:bodyPr/>
                        <a:lstStyle/>
                        <a:p>
                          <a:pPr algn="ctr"/>
                          <a:r>
                            <a:rPr lang="en-NZ"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2863317310"/>
                      </a:ext>
                    </a:extLst>
                  </a:tr>
                  <a:tr h="370840">
                    <a:tc>
                      <a:txBody>
                        <a:bodyPr/>
                        <a:lstStyle/>
                        <a:p>
                          <a:pPr algn="ctr"/>
                          <a:r>
                            <a:rPr lang="en-NZ" dirty="0"/>
                            <a:t>0</a:t>
                          </a:r>
                        </a:p>
                      </a:txBody>
                      <a:tcPr/>
                    </a:tc>
                    <a:tc>
                      <a:txBody>
                        <a:bodyPr/>
                        <a:lstStyle/>
                        <a:p>
                          <a:pPr algn="ctr"/>
                          <a:r>
                            <a:rPr lang="en-NZ" dirty="0"/>
                            <a:t>1</a:t>
                          </a:r>
                        </a:p>
                      </a:txBody>
                      <a:tcPr/>
                    </a:tc>
                    <a:tc>
                      <a:txBody>
                        <a:bodyPr/>
                        <a:lstStyle/>
                        <a:p>
                          <a:pPr algn="ctr"/>
                          <a:r>
                            <a:rPr lang="en-NZ" dirty="0"/>
                            <a:t>0</a:t>
                          </a:r>
                        </a:p>
                      </a:txBody>
                      <a:tcPr/>
                    </a:tc>
                    <a:tc>
                      <a:txBody>
                        <a:bodyPr/>
                        <a:lstStyle/>
                        <a:p>
                          <a:pPr algn="ctr"/>
                          <a:r>
                            <a:rPr lang="en-NZ"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0</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1544580216"/>
                      </a:ext>
                    </a:extLst>
                  </a:tr>
                  <a:tr h="370840">
                    <a:tc>
                      <a:txBody>
                        <a:bodyPr/>
                        <a:lstStyle/>
                        <a:p>
                          <a:pPr algn="ctr"/>
                          <a:r>
                            <a:rPr lang="en-NZ" dirty="0"/>
                            <a:t>1</a:t>
                          </a:r>
                        </a:p>
                      </a:txBody>
                      <a:tcPr/>
                    </a:tc>
                    <a:tc>
                      <a:txBody>
                        <a:bodyPr/>
                        <a:lstStyle/>
                        <a:p>
                          <a:pPr algn="ctr"/>
                          <a:r>
                            <a:rPr lang="en-NZ" dirty="0"/>
                            <a:t>0</a:t>
                          </a:r>
                        </a:p>
                      </a:txBody>
                      <a:tcPr/>
                    </a:tc>
                    <a:tc>
                      <a:txBody>
                        <a:bodyPr/>
                        <a:lstStyle/>
                        <a:p>
                          <a:pPr algn="ctr"/>
                          <a:r>
                            <a:rPr lang="en-NZ" dirty="0"/>
                            <a:t>0</a:t>
                          </a:r>
                        </a:p>
                      </a:txBody>
                      <a:tcPr/>
                    </a:tc>
                    <a:tc>
                      <a:txBody>
                        <a:bodyPr/>
                        <a:lstStyle/>
                        <a:p>
                          <a:pPr algn="ctr"/>
                          <a:r>
                            <a:rPr lang="en-NZ"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0</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1431632093"/>
                      </a:ext>
                    </a:extLst>
                  </a:tr>
                  <a:tr h="370840">
                    <a:tc>
                      <a:txBody>
                        <a:bodyPr/>
                        <a:lstStyle/>
                        <a:p>
                          <a:pPr algn="ctr"/>
                          <a:r>
                            <a:rPr lang="en-NZ" dirty="0"/>
                            <a:t>1</a:t>
                          </a:r>
                        </a:p>
                      </a:txBody>
                      <a:tcPr/>
                    </a:tc>
                    <a:tc>
                      <a:txBody>
                        <a:bodyPr/>
                        <a:lstStyle/>
                        <a:p>
                          <a:pPr algn="ctr"/>
                          <a:r>
                            <a:rPr lang="en-NZ" dirty="0"/>
                            <a:t>1</a:t>
                          </a:r>
                        </a:p>
                      </a:txBody>
                      <a:tcPr/>
                    </a:tc>
                    <a:tc>
                      <a:txBody>
                        <a:bodyPr/>
                        <a:lstStyle/>
                        <a:p>
                          <a:pPr algn="ctr"/>
                          <a:r>
                            <a:rPr lang="en-NZ" dirty="0"/>
                            <a:t>1</a:t>
                          </a:r>
                        </a:p>
                      </a:txBody>
                      <a:tcPr/>
                    </a:tc>
                    <a:tc>
                      <a:txBody>
                        <a:bodyPr/>
                        <a:lstStyle/>
                        <a:p>
                          <a:pPr algn="ctr"/>
                          <a:r>
                            <a:rPr lang="en-NZ"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NZ" sz="1800" b="0" u="none" strike="noStrike" smtClean="0">
                                    <a:solidFill>
                                      <a:schemeClr val="accent6">
                                        <a:lumMod val="50000"/>
                                      </a:schemeClr>
                                    </a:solidFill>
                                    <a:effectLst/>
                                    <a:latin typeface="Cambria Math" panose="02040503050406030204" pitchFamily="18" charset="0"/>
                                  </a:rPr>
                                  <m:t>≈</m:t>
                                </m:r>
                                <m:r>
                                  <a:rPr lang="en-NZ" sz="1800" b="0" i="0" u="none" strike="noStrike" smtClean="0">
                                    <a:solidFill>
                                      <a:schemeClr val="accent6">
                                        <a:lumMod val="50000"/>
                                      </a:schemeClr>
                                    </a:solidFill>
                                    <a:effectLst/>
                                    <a:latin typeface="Cambria Math" panose="02040503050406030204" pitchFamily="18" charset="0"/>
                                  </a:rPr>
                                  <m:t>1</m:t>
                                </m:r>
                              </m:oMath>
                            </m:oMathPara>
                          </a14:m>
                          <a:endParaRPr lang="en-US" sz="1800" b="0" i="0" u="none" strike="noStrike" kern="1200" dirty="0">
                            <a:solidFill>
                              <a:schemeClr val="accent6">
                                <a:lumMod val="50000"/>
                              </a:schemeClr>
                            </a:solidFill>
                            <a:effectLst/>
                            <a:latin typeface="+mn-lt"/>
                            <a:ea typeface="+mn-ea"/>
                            <a:cs typeface="+mn-cs"/>
                          </a:endParaRPr>
                        </a:p>
                      </a:txBody>
                      <a:tcPr/>
                    </a:tc>
                    <a:extLst>
                      <a:ext uri="{0D108BD9-81ED-4DB2-BD59-A6C34878D82A}">
                        <a16:rowId xmlns:a16="http://schemas.microsoft.com/office/drawing/2014/main" val="2536432508"/>
                      </a:ext>
                    </a:extLst>
                  </a:tr>
                </a:tbl>
              </a:graphicData>
            </a:graphic>
          </p:graphicFrame>
        </mc:Choice>
        <mc:Fallback xmlns="">
          <p:graphicFrame>
            <p:nvGraphicFramePr>
              <p:cNvPr id="136" name="Table 10">
                <a:extLst>
                  <a:ext uri="{FF2B5EF4-FFF2-40B4-BE49-F238E27FC236}">
                    <a16:creationId xmlns:a16="http://schemas.microsoft.com/office/drawing/2014/main" id="{8D976A88-79DD-439C-BC25-88B2E1BABC63}"/>
                  </a:ext>
                </a:extLst>
              </p:cNvPr>
              <p:cNvGraphicFramePr>
                <a:graphicFrameLocks noGrp="1"/>
              </p:cNvGraphicFramePr>
              <p:nvPr>
                <p:extLst>
                  <p:ext uri="{D42A27DB-BD31-4B8C-83A1-F6EECF244321}">
                    <p14:modId xmlns:p14="http://schemas.microsoft.com/office/powerpoint/2010/main" val="1969417312"/>
                  </p:ext>
                </p:extLst>
              </p:nvPr>
            </p:nvGraphicFramePr>
            <p:xfrm>
              <a:off x="7192531" y="3818097"/>
              <a:ext cx="4283595" cy="1917637"/>
            </p:xfrm>
            <a:graphic>
              <a:graphicData uri="http://schemas.openxmlformats.org/drawingml/2006/table">
                <a:tbl>
                  <a:tblPr firstRow="1" lastCol="1">
                    <a:tableStyleId>{9D7B26C5-4107-4FEC-AEDC-1716B250A1EF}</a:tableStyleId>
                  </a:tblPr>
                  <a:tblGrid>
                    <a:gridCol w="649598">
                      <a:extLst>
                        <a:ext uri="{9D8B030D-6E8A-4147-A177-3AD203B41FA5}">
                          <a16:colId xmlns:a16="http://schemas.microsoft.com/office/drawing/2014/main" val="4220366259"/>
                        </a:ext>
                      </a:extLst>
                    </a:gridCol>
                    <a:gridCol w="578841">
                      <a:extLst>
                        <a:ext uri="{9D8B030D-6E8A-4147-A177-3AD203B41FA5}">
                          <a16:colId xmlns:a16="http://schemas.microsoft.com/office/drawing/2014/main" val="710116049"/>
                        </a:ext>
                      </a:extLst>
                    </a:gridCol>
                    <a:gridCol w="595618">
                      <a:extLst>
                        <a:ext uri="{9D8B030D-6E8A-4147-A177-3AD203B41FA5}">
                          <a16:colId xmlns:a16="http://schemas.microsoft.com/office/drawing/2014/main" val="623244897"/>
                        </a:ext>
                      </a:extLst>
                    </a:gridCol>
                    <a:gridCol w="578840">
                      <a:extLst>
                        <a:ext uri="{9D8B030D-6E8A-4147-A177-3AD203B41FA5}">
                          <a16:colId xmlns:a16="http://schemas.microsoft.com/office/drawing/2014/main" val="2307442187"/>
                        </a:ext>
                      </a:extLst>
                    </a:gridCol>
                    <a:gridCol w="1880698">
                      <a:extLst>
                        <a:ext uri="{9D8B030D-6E8A-4147-A177-3AD203B41FA5}">
                          <a16:colId xmlns:a16="http://schemas.microsoft.com/office/drawing/2014/main" val="382969728"/>
                        </a:ext>
                      </a:extLst>
                    </a:gridCol>
                  </a:tblGrid>
                  <a:tr h="434277">
                    <a:tc>
                      <a:txBody>
                        <a:bodyPr/>
                        <a:lstStyle/>
                        <a:p>
                          <a:endParaRPr lang="en-US"/>
                        </a:p>
                      </a:txBody>
                      <a:tcPr>
                        <a:blipFill>
                          <a:blip r:embed="rId45"/>
                          <a:stretch>
                            <a:fillRect t="-1408" r="-558879" b="-364789"/>
                          </a:stretch>
                        </a:blipFill>
                      </a:tcPr>
                    </a:tc>
                    <a:tc>
                      <a:txBody>
                        <a:bodyPr/>
                        <a:lstStyle/>
                        <a:p>
                          <a:endParaRPr lang="en-US"/>
                        </a:p>
                      </a:txBody>
                      <a:tcPr>
                        <a:blipFill>
                          <a:blip r:embed="rId45"/>
                          <a:stretch>
                            <a:fillRect l="-112632" t="-1408" r="-529474" b="-364789"/>
                          </a:stretch>
                        </a:blipFill>
                      </a:tcPr>
                    </a:tc>
                    <a:tc>
                      <a:txBody>
                        <a:bodyPr/>
                        <a:lstStyle/>
                        <a:p>
                          <a:endParaRPr lang="en-US"/>
                        </a:p>
                      </a:txBody>
                      <a:tcPr>
                        <a:blipFill>
                          <a:blip r:embed="rId45"/>
                          <a:stretch>
                            <a:fillRect l="-206122" t="-1408" r="-413265" b="-364789"/>
                          </a:stretch>
                        </a:blipFill>
                      </a:tcPr>
                    </a:tc>
                    <a:tc>
                      <a:txBody>
                        <a:bodyPr/>
                        <a:lstStyle/>
                        <a:p>
                          <a:endParaRPr lang="en-US"/>
                        </a:p>
                      </a:txBody>
                      <a:tcPr>
                        <a:blipFill>
                          <a:blip r:embed="rId45"/>
                          <a:stretch>
                            <a:fillRect l="-315789" t="-1408" r="-326316" b="-364789"/>
                          </a:stretch>
                        </a:blipFill>
                      </a:tcPr>
                    </a:tc>
                    <a:tc>
                      <a:txBody>
                        <a:bodyPr/>
                        <a:lstStyle/>
                        <a:p>
                          <a:endParaRPr lang="en-US"/>
                        </a:p>
                      </a:txBody>
                      <a:tcPr>
                        <a:blipFill>
                          <a:blip r:embed="rId45"/>
                          <a:stretch>
                            <a:fillRect l="-127832" t="-1408" r="-324" b="-364789"/>
                          </a:stretch>
                        </a:blipFill>
                      </a:tcPr>
                    </a:tc>
                    <a:extLst>
                      <a:ext uri="{0D108BD9-81ED-4DB2-BD59-A6C34878D82A}">
                        <a16:rowId xmlns:a16="http://schemas.microsoft.com/office/drawing/2014/main" val="202583375"/>
                      </a:ext>
                    </a:extLst>
                  </a:tr>
                  <a:tr h="370840">
                    <a:tc>
                      <a:txBody>
                        <a:bodyPr/>
                        <a:lstStyle/>
                        <a:p>
                          <a:pPr algn="ctr"/>
                          <a:r>
                            <a:rPr lang="en-NZ" dirty="0"/>
                            <a:t>0</a:t>
                          </a:r>
                        </a:p>
                      </a:txBody>
                      <a:tcPr/>
                    </a:tc>
                    <a:tc>
                      <a:txBody>
                        <a:bodyPr/>
                        <a:lstStyle/>
                        <a:p>
                          <a:pPr algn="ctr"/>
                          <a:r>
                            <a:rPr lang="en-NZ" dirty="0"/>
                            <a:t>0</a:t>
                          </a:r>
                        </a:p>
                      </a:txBody>
                      <a:tcPr/>
                    </a:tc>
                    <a:tc>
                      <a:txBody>
                        <a:bodyPr/>
                        <a:lstStyle/>
                        <a:p>
                          <a:pPr algn="ctr"/>
                          <a:r>
                            <a:rPr lang="en-NZ" dirty="0"/>
                            <a:t>0</a:t>
                          </a:r>
                        </a:p>
                      </a:txBody>
                      <a:tcPr/>
                    </a:tc>
                    <a:tc>
                      <a:txBody>
                        <a:bodyPr/>
                        <a:lstStyle/>
                        <a:p>
                          <a:pPr algn="ctr"/>
                          <a:r>
                            <a:rPr lang="en-NZ" dirty="0"/>
                            <a:t>1</a:t>
                          </a:r>
                        </a:p>
                      </a:txBody>
                      <a:tcPr/>
                    </a:tc>
                    <a:tc>
                      <a:txBody>
                        <a:bodyPr/>
                        <a:lstStyle/>
                        <a:p>
                          <a:endParaRPr lang="en-US"/>
                        </a:p>
                      </a:txBody>
                      <a:tcPr>
                        <a:blipFill>
                          <a:blip r:embed="rId45"/>
                          <a:stretch>
                            <a:fillRect l="-127832" t="-118033" r="-324" b="-324590"/>
                          </a:stretch>
                        </a:blipFill>
                      </a:tcPr>
                    </a:tc>
                    <a:extLst>
                      <a:ext uri="{0D108BD9-81ED-4DB2-BD59-A6C34878D82A}">
                        <a16:rowId xmlns:a16="http://schemas.microsoft.com/office/drawing/2014/main" val="2863317310"/>
                      </a:ext>
                    </a:extLst>
                  </a:tr>
                  <a:tr h="370840">
                    <a:tc>
                      <a:txBody>
                        <a:bodyPr/>
                        <a:lstStyle/>
                        <a:p>
                          <a:pPr algn="ctr"/>
                          <a:r>
                            <a:rPr lang="en-NZ" dirty="0"/>
                            <a:t>0</a:t>
                          </a:r>
                        </a:p>
                      </a:txBody>
                      <a:tcPr/>
                    </a:tc>
                    <a:tc>
                      <a:txBody>
                        <a:bodyPr/>
                        <a:lstStyle/>
                        <a:p>
                          <a:pPr algn="ctr"/>
                          <a:r>
                            <a:rPr lang="en-NZ" dirty="0"/>
                            <a:t>1</a:t>
                          </a:r>
                        </a:p>
                      </a:txBody>
                      <a:tcPr/>
                    </a:tc>
                    <a:tc>
                      <a:txBody>
                        <a:bodyPr/>
                        <a:lstStyle/>
                        <a:p>
                          <a:pPr algn="ctr"/>
                          <a:r>
                            <a:rPr lang="en-NZ" dirty="0"/>
                            <a:t>0</a:t>
                          </a:r>
                        </a:p>
                      </a:txBody>
                      <a:tcPr/>
                    </a:tc>
                    <a:tc>
                      <a:txBody>
                        <a:bodyPr/>
                        <a:lstStyle/>
                        <a:p>
                          <a:pPr algn="ctr"/>
                          <a:r>
                            <a:rPr lang="en-NZ" dirty="0"/>
                            <a:t>0</a:t>
                          </a:r>
                        </a:p>
                      </a:txBody>
                      <a:tcPr/>
                    </a:tc>
                    <a:tc>
                      <a:txBody>
                        <a:bodyPr/>
                        <a:lstStyle/>
                        <a:p>
                          <a:endParaRPr lang="en-US"/>
                        </a:p>
                      </a:txBody>
                      <a:tcPr>
                        <a:blipFill>
                          <a:blip r:embed="rId45"/>
                          <a:stretch>
                            <a:fillRect l="-127832" t="-218033" r="-324" b="-224590"/>
                          </a:stretch>
                        </a:blipFill>
                      </a:tcPr>
                    </a:tc>
                    <a:extLst>
                      <a:ext uri="{0D108BD9-81ED-4DB2-BD59-A6C34878D82A}">
                        <a16:rowId xmlns:a16="http://schemas.microsoft.com/office/drawing/2014/main" val="1544580216"/>
                      </a:ext>
                    </a:extLst>
                  </a:tr>
                  <a:tr h="370840">
                    <a:tc>
                      <a:txBody>
                        <a:bodyPr/>
                        <a:lstStyle/>
                        <a:p>
                          <a:pPr algn="ctr"/>
                          <a:r>
                            <a:rPr lang="en-NZ" dirty="0"/>
                            <a:t>1</a:t>
                          </a:r>
                        </a:p>
                      </a:txBody>
                      <a:tcPr/>
                    </a:tc>
                    <a:tc>
                      <a:txBody>
                        <a:bodyPr/>
                        <a:lstStyle/>
                        <a:p>
                          <a:pPr algn="ctr"/>
                          <a:r>
                            <a:rPr lang="en-NZ" dirty="0"/>
                            <a:t>0</a:t>
                          </a:r>
                        </a:p>
                      </a:txBody>
                      <a:tcPr/>
                    </a:tc>
                    <a:tc>
                      <a:txBody>
                        <a:bodyPr/>
                        <a:lstStyle/>
                        <a:p>
                          <a:pPr algn="ctr"/>
                          <a:r>
                            <a:rPr lang="en-NZ" dirty="0"/>
                            <a:t>0</a:t>
                          </a:r>
                        </a:p>
                      </a:txBody>
                      <a:tcPr/>
                    </a:tc>
                    <a:tc>
                      <a:txBody>
                        <a:bodyPr/>
                        <a:lstStyle/>
                        <a:p>
                          <a:pPr algn="ctr"/>
                          <a:r>
                            <a:rPr lang="en-NZ" dirty="0"/>
                            <a:t>0</a:t>
                          </a:r>
                        </a:p>
                      </a:txBody>
                      <a:tcPr/>
                    </a:tc>
                    <a:tc>
                      <a:txBody>
                        <a:bodyPr/>
                        <a:lstStyle/>
                        <a:p>
                          <a:endParaRPr lang="en-US"/>
                        </a:p>
                      </a:txBody>
                      <a:tcPr>
                        <a:blipFill>
                          <a:blip r:embed="rId45"/>
                          <a:stretch>
                            <a:fillRect l="-127832" t="-318033" r="-324" b="-124590"/>
                          </a:stretch>
                        </a:blipFill>
                      </a:tcPr>
                    </a:tc>
                    <a:extLst>
                      <a:ext uri="{0D108BD9-81ED-4DB2-BD59-A6C34878D82A}">
                        <a16:rowId xmlns:a16="http://schemas.microsoft.com/office/drawing/2014/main" val="1431632093"/>
                      </a:ext>
                    </a:extLst>
                  </a:tr>
                  <a:tr h="370840">
                    <a:tc>
                      <a:txBody>
                        <a:bodyPr/>
                        <a:lstStyle/>
                        <a:p>
                          <a:pPr algn="ctr"/>
                          <a:r>
                            <a:rPr lang="en-NZ" dirty="0"/>
                            <a:t>1</a:t>
                          </a:r>
                        </a:p>
                      </a:txBody>
                      <a:tcPr/>
                    </a:tc>
                    <a:tc>
                      <a:txBody>
                        <a:bodyPr/>
                        <a:lstStyle/>
                        <a:p>
                          <a:pPr algn="ctr"/>
                          <a:r>
                            <a:rPr lang="en-NZ" dirty="0"/>
                            <a:t>1</a:t>
                          </a:r>
                        </a:p>
                      </a:txBody>
                      <a:tcPr/>
                    </a:tc>
                    <a:tc>
                      <a:txBody>
                        <a:bodyPr/>
                        <a:lstStyle/>
                        <a:p>
                          <a:pPr algn="ctr"/>
                          <a:r>
                            <a:rPr lang="en-NZ" dirty="0"/>
                            <a:t>1</a:t>
                          </a:r>
                        </a:p>
                      </a:txBody>
                      <a:tcPr/>
                    </a:tc>
                    <a:tc>
                      <a:txBody>
                        <a:bodyPr/>
                        <a:lstStyle/>
                        <a:p>
                          <a:pPr algn="ctr"/>
                          <a:r>
                            <a:rPr lang="en-NZ" dirty="0"/>
                            <a:t>0</a:t>
                          </a:r>
                        </a:p>
                      </a:txBody>
                      <a:tcPr/>
                    </a:tc>
                    <a:tc>
                      <a:txBody>
                        <a:bodyPr/>
                        <a:lstStyle/>
                        <a:p>
                          <a:endParaRPr lang="en-US"/>
                        </a:p>
                      </a:txBody>
                      <a:tcPr>
                        <a:blipFill>
                          <a:blip r:embed="rId45"/>
                          <a:stretch>
                            <a:fillRect l="-127832" t="-418033" r="-324" b="-24590"/>
                          </a:stretch>
                        </a:blipFill>
                      </a:tcPr>
                    </a:tc>
                    <a:extLst>
                      <a:ext uri="{0D108BD9-81ED-4DB2-BD59-A6C34878D82A}">
                        <a16:rowId xmlns:a16="http://schemas.microsoft.com/office/drawing/2014/main" val="2536432508"/>
                      </a:ext>
                    </a:extLst>
                  </a:tr>
                </a:tbl>
              </a:graphicData>
            </a:graphic>
          </p:graphicFrame>
        </mc:Fallback>
      </mc:AlternateContent>
      <p:cxnSp>
        <p:nvCxnSpPr>
          <p:cNvPr id="18" name="Straight Connector 17">
            <a:extLst>
              <a:ext uri="{FF2B5EF4-FFF2-40B4-BE49-F238E27FC236}">
                <a16:creationId xmlns:a16="http://schemas.microsoft.com/office/drawing/2014/main" id="{70AED91A-5434-4751-8AA6-8840C12BF776}"/>
              </a:ext>
            </a:extLst>
          </p:cNvPr>
          <p:cNvCxnSpPr/>
          <p:nvPr/>
        </p:nvCxnSpPr>
        <p:spPr>
          <a:xfrm>
            <a:off x="8435006" y="3818097"/>
            <a:ext cx="0" cy="1917637"/>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28796960-8416-4233-8383-5C4A2920672C}"/>
              </a:ext>
            </a:extLst>
          </p:cNvPr>
          <p:cNvCxnSpPr/>
          <p:nvPr/>
        </p:nvCxnSpPr>
        <p:spPr>
          <a:xfrm>
            <a:off x="9584035" y="3818097"/>
            <a:ext cx="0" cy="191763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4047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1E5CE3-7D45-45CC-9062-78271E1D2609}"/>
              </a:ext>
            </a:extLst>
          </p:cNvPr>
          <p:cNvPicPr>
            <a:picLocks noChangeAspect="1"/>
          </p:cNvPicPr>
          <p:nvPr/>
        </p:nvPicPr>
        <p:blipFill>
          <a:blip r:embed="rId2"/>
          <a:stretch>
            <a:fillRect/>
          </a:stretch>
        </p:blipFill>
        <p:spPr>
          <a:xfrm>
            <a:off x="6227030" y="2445781"/>
            <a:ext cx="5210369" cy="3681642"/>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Activation Functions</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822125"/>
            <a:ext cx="9989610" cy="337335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The NN algorithm works well with many </a:t>
            </a:r>
            <a:r>
              <a:rPr lang="en-GB" b="1" i="1" dirty="0"/>
              <a:t>activation functions</a:t>
            </a:r>
            <a:r>
              <a:rPr lang="en-GB" dirty="0"/>
              <a:t>, such as</a:t>
            </a:r>
          </a:p>
          <a:p>
            <a:pPr marL="742950" lvl="1" indent="-285750">
              <a:lnSpc>
                <a:spcPct val="150000"/>
              </a:lnSpc>
              <a:buFont typeface="Arial" panose="020B0604020202020204" pitchFamily="34" charset="0"/>
              <a:buChar char="•"/>
            </a:pPr>
            <a:r>
              <a:rPr lang="en-GB" dirty="0"/>
              <a:t>The </a:t>
            </a:r>
            <a:r>
              <a:rPr lang="en-GB" b="1" i="1" dirty="0"/>
              <a:t>logistic function </a:t>
            </a:r>
            <a:r>
              <a:rPr lang="en-GB" dirty="0"/>
              <a:t>(sigmoid function): </a:t>
            </a:r>
          </a:p>
          <a:p>
            <a:pPr marL="1200150" lvl="2" indent="-285750">
              <a:lnSpc>
                <a:spcPct val="150000"/>
              </a:lnSpc>
              <a:buFont typeface="Arial" panose="020B0604020202020204" pitchFamily="34" charset="0"/>
              <a:buChar char="•"/>
            </a:pPr>
            <a:r>
              <a:rPr lang="pl-PL" b="1" u="none" strike="noStrike" baseline="0" dirty="0">
                <a:latin typeface="TimesNewRomanPS-ItalicMT"/>
              </a:rPr>
              <a:t>σ</a:t>
            </a:r>
            <a:r>
              <a:rPr lang="pl-PL" b="1" u="none" strike="noStrike" baseline="0" dirty="0">
                <a:latin typeface="TimesNewRomanPSMT"/>
              </a:rPr>
              <a:t>(</a:t>
            </a:r>
            <a:r>
              <a:rPr lang="pl-PL" b="1" u="none" strike="noStrike" baseline="0" dirty="0">
                <a:latin typeface="TimesNewRomanPS-ItalicMT"/>
              </a:rPr>
              <a:t>z</a:t>
            </a:r>
            <a:r>
              <a:rPr lang="pl-PL" b="1" u="none" strike="noStrike" baseline="0" dirty="0">
                <a:latin typeface="TimesNewRomanPSMT"/>
              </a:rPr>
              <a:t>) = 1 / (1 + exp(–</a:t>
            </a:r>
            <a:r>
              <a:rPr lang="pl-PL" b="1" u="none" strike="noStrike" baseline="0" dirty="0">
                <a:latin typeface="TimesNewRomanPS-ItalicMT"/>
              </a:rPr>
              <a:t>z</a:t>
            </a:r>
            <a:r>
              <a:rPr lang="pl-PL" b="1" u="none" strike="noStrike" baseline="0" dirty="0">
                <a:latin typeface="TimesNewRomanPSMT"/>
              </a:rPr>
              <a:t>))</a:t>
            </a:r>
            <a:r>
              <a:rPr lang="pl-PL" b="0" i="0" u="none" strike="noStrike" baseline="0" dirty="0">
                <a:latin typeface="TimesNewRomanPSMT"/>
              </a:rPr>
              <a:t>.</a:t>
            </a:r>
            <a:endParaRPr lang="en-NZ" b="0" i="0" u="none" strike="noStrike" baseline="0" dirty="0">
              <a:latin typeface="TimesNewRomanPSMT"/>
            </a:endParaRPr>
          </a:p>
          <a:p>
            <a:pPr marL="742950" lvl="1" indent="-285750">
              <a:lnSpc>
                <a:spcPct val="150000"/>
              </a:lnSpc>
              <a:buFont typeface="Arial" panose="020B0604020202020204" pitchFamily="34" charset="0"/>
              <a:buChar char="•"/>
            </a:pPr>
            <a:r>
              <a:rPr lang="en-GB" dirty="0"/>
              <a:t>The </a:t>
            </a:r>
            <a:r>
              <a:rPr lang="en-GB" b="1" i="1" dirty="0"/>
              <a:t>hyperbolic tangent </a:t>
            </a:r>
            <a:r>
              <a:rPr lang="en-GB" dirty="0"/>
              <a:t>function: </a:t>
            </a:r>
          </a:p>
          <a:p>
            <a:pPr marL="1200150" lvl="2" indent="-285750">
              <a:lnSpc>
                <a:spcPct val="150000"/>
              </a:lnSpc>
              <a:buFont typeface="Arial" panose="020B0604020202020204" pitchFamily="34" charset="0"/>
              <a:buChar char="•"/>
            </a:pPr>
            <a:r>
              <a:rPr lang="en-GB" b="1" i="1" dirty="0"/>
              <a:t>tanh(z) = 2σ(2z) – 1.</a:t>
            </a:r>
          </a:p>
          <a:p>
            <a:pPr marL="742950" lvl="1" indent="-285750">
              <a:lnSpc>
                <a:spcPct val="150000"/>
              </a:lnSpc>
              <a:buFont typeface="Arial" panose="020B0604020202020204" pitchFamily="34" charset="0"/>
              <a:buChar char="•"/>
            </a:pPr>
            <a:r>
              <a:rPr lang="en-GB" dirty="0"/>
              <a:t>The </a:t>
            </a:r>
            <a:r>
              <a:rPr lang="en-GB" b="1" i="1" dirty="0"/>
              <a:t>Rectified Linear </a:t>
            </a:r>
            <a:r>
              <a:rPr lang="en-GB" dirty="0"/>
              <a:t>Unit function: </a:t>
            </a:r>
          </a:p>
          <a:p>
            <a:pPr marL="1200150" lvl="2" indent="-285750">
              <a:lnSpc>
                <a:spcPct val="150000"/>
              </a:lnSpc>
              <a:buFont typeface="Arial" panose="020B0604020202020204" pitchFamily="34" charset="0"/>
              <a:buChar char="•"/>
            </a:pPr>
            <a:r>
              <a:rPr lang="en-GB" b="1" i="1" dirty="0" err="1"/>
              <a:t>ReLU</a:t>
            </a:r>
            <a:r>
              <a:rPr lang="en-GB" b="1" i="1" dirty="0"/>
              <a:t>(z) = max(0, z)</a:t>
            </a:r>
            <a:r>
              <a:rPr lang="en-GB" dirty="0"/>
              <a:t>.</a:t>
            </a:r>
          </a:p>
          <a:p>
            <a:pPr marL="742950" lvl="1" indent="-285750">
              <a:lnSpc>
                <a:spcPct val="150000"/>
              </a:lnSpc>
              <a:buFont typeface="Arial" panose="020B0604020202020204" pitchFamily="34" charset="0"/>
              <a:buChar char="•"/>
            </a:pPr>
            <a:endParaRPr lang="en-NZ" dirty="0"/>
          </a:p>
        </p:txBody>
      </p:sp>
    </p:spTree>
    <p:extLst>
      <p:ext uri="{BB962C8B-B14F-4D97-AF65-F5344CB8AC3E}">
        <p14:creationId xmlns:p14="http://schemas.microsoft.com/office/powerpoint/2010/main" val="2969531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Forward Propagation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716533" y="1720449"/>
            <a:ext cx="5186162" cy="3788858"/>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The process of calculating the activation for all nodes to the final hypothesis  is also called </a:t>
            </a:r>
            <a:r>
              <a:rPr lang="en-NZ" b="1" dirty="0"/>
              <a:t>forward propagation</a:t>
            </a:r>
          </a:p>
          <a:p>
            <a:pPr marL="742950" lvl="1" indent="-285750">
              <a:lnSpc>
                <a:spcPct val="150000"/>
              </a:lnSpc>
              <a:buFont typeface="Arial" panose="020B0604020202020204" pitchFamily="34" charset="0"/>
              <a:buChar char="•"/>
            </a:pPr>
            <a:r>
              <a:rPr lang="en-NZ" dirty="0"/>
              <a:t>Start off with activations of input unit (i.e. the x vector as input)</a:t>
            </a:r>
          </a:p>
          <a:p>
            <a:pPr marL="742950" lvl="1" indent="-285750">
              <a:lnSpc>
                <a:spcPct val="150000"/>
              </a:lnSpc>
              <a:buFont typeface="Arial" panose="020B0604020202020204" pitchFamily="34" charset="0"/>
              <a:buChar char="•"/>
            </a:pPr>
            <a:r>
              <a:rPr lang="en-NZ" b="1" dirty="0"/>
              <a:t>Forward propagate</a:t>
            </a:r>
            <a:r>
              <a:rPr lang="en-NZ" dirty="0"/>
              <a:t> and calculate the activation of each layer sequentially</a:t>
            </a:r>
          </a:p>
          <a:p>
            <a:pPr marL="742950" lvl="1" indent="-285750">
              <a:lnSpc>
                <a:spcPct val="150000"/>
              </a:lnSpc>
              <a:buFont typeface="Arial" panose="020B0604020202020204" pitchFamily="34" charset="0"/>
              <a:buChar char="•"/>
            </a:pPr>
            <a:r>
              <a:rPr lang="en-NZ" dirty="0"/>
              <a:t>This is a vectorised version of this implementation</a:t>
            </a:r>
          </a:p>
        </p:txBody>
      </p:sp>
      <p:pic>
        <p:nvPicPr>
          <p:cNvPr id="1026" name="Picture 2" descr="The structure of feedforward NN. | Download Scientific Diagram">
            <a:extLst>
              <a:ext uri="{FF2B5EF4-FFF2-40B4-BE49-F238E27FC236}">
                <a16:creationId xmlns:a16="http://schemas.microsoft.com/office/drawing/2014/main" id="{0C03207A-F2D7-4FDD-8D42-815453824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02" y="2351322"/>
            <a:ext cx="5580326" cy="330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460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sz="3200" dirty="0"/>
              <a:t>Neural Networks</a:t>
            </a:r>
            <a:br>
              <a:rPr lang="en-NZ" dirty="0"/>
            </a:br>
            <a:r>
              <a:rPr lang="en-NZ" dirty="0"/>
              <a:t>Cost Function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642595" y="1737361"/>
            <a:ext cx="10816765" cy="5035353"/>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Since we are predicting probability distributions, the cross-entropy loss is generally a good choice.</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Two common loss functions that are appropriate for a classification predictive modelling problem.</a:t>
            </a:r>
          </a:p>
          <a:p>
            <a:pPr marL="742950" lvl="1" indent="-285750">
              <a:lnSpc>
                <a:spcPct val="150000"/>
              </a:lnSpc>
              <a:buFont typeface="Arial" panose="020B0604020202020204" pitchFamily="34" charset="0"/>
              <a:buChar char="•"/>
            </a:pPr>
            <a:r>
              <a:rPr lang="en-NZ" b="1" dirty="0"/>
              <a:t>Cross-entropy</a:t>
            </a:r>
            <a:r>
              <a:rPr lang="en-NZ" dirty="0"/>
              <a:t>: </a:t>
            </a:r>
            <a:r>
              <a:rPr lang="en-GB" dirty="0"/>
              <a:t>Cross-entropy will calculate a score that summarizes the average difference between the actual and predicted probability distributions for all classes in the problem. The score is minimized and a perfect cross-entropy value is 0.</a:t>
            </a:r>
            <a:endParaRPr lang="en-NZ" dirty="0"/>
          </a:p>
          <a:p>
            <a:pPr marL="742950" lvl="1" indent="-285750">
              <a:lnSpc>
                <a:spcPct val="150000"/>
              </a:lnSpc>
              <a:buFont typeface="Arial" panose="020B0604020202020204" pitchFamily="34" charset="0"/>
              <a:buChar char="•"/>
            </a:pPr>
            <a:r>
              <a:rPr lang="en-NZ" b="1" dirty="0"/>
              <a:t>Sparse Cross-Entropy Loss</a:t>
            </a:r>
            <a:r>
              <a:rPr lang="en-NZ" dirty="0"/>
              <a:t>: </a:t>
            </a:r>
            <a:r>
              <a:rPr lang="en-GB" dirty="0"/>
              <a:t>Sparse cross-entropy performs the same cross-entropy calculation of error, without requiring that the target variable be one hot encoded prior to training.</a:t>
            </a:r>
          </a:p>
          <a:p>
            <a:pPr marL="742950" lvl="1" indent="-285750">
              <a:lnSpc>
                <a:spcPct val="150000"/>
              </a:lnSpc>
              <a:buFont typeface="Arial" panose="020B0604020202020204" pitchFamily="34" charset="0"/>
              <a:buChar char="•"/>
            </a:pPr>
            <a:endParaRPr lang="en-GB" dirty="0"/>
          </a:p>
          <a:p>
            <a:pPr lvl="1">
              <a:lnSpc>
                <a:spcPct val="150000"/>
              </a:lnSpc>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p:txBody>
      </p:sp>
      <p:sp>
        <p:nvSpPr>
          <p:cNvPr id="9" name="TextBox 8">
            <a:extLst>
              <a:ext uri="{FF2B5EF4-FFF2-40B4-BE49-F238E27FC236}">
                <a16:creationId xmlns:a16="http://schemas.microsoft.com/office/drawing/2014/main" id="{08F17F6C-9E08-49D9-8F80-52063B2669AF}"/>
              </a:ext>
            </a:extLst>
          </p:cNvPr>
          <p:cNvSpPr txBox="1"/>
          <p:nvPr/>
        </p:nvSpPr>
        <p:spPr>
          <a:xfrm>
            <a:off x="6521792" y="5165622"/>
            <a:ext cx="3378666" cy="1077218"/>
          </a:xfrm>
          <a:prstGeom prst="rect">
            <a:avLst/>
          </a:prstGeom>
          <a:noFill/>
        </p:spPr>
        <p:txBody>
          <a:bodyPr wrap="square">
            <a:spAutoFit/>
          </a:bodyPr>
          <a:lstStyle/>
          <a:p>
            <a:pPr fontAlgn="base"/>
            <a:r>
              <a:rPr lang="en-GB" sz="1600" b="1" dirty="0"/>
              <a:t>One hot encoded</a:t>
            </a:r>
            <a:r>
              <a:rPr lang="en-GB" sz="1600" dirty="0"/>
              <a:t>:</a:t>
            </a:r>
          </a:p>
          <a:p>
            <a:pPr lvl="4" fontAlgn="base"/>
            <a:r>
              <a:rPr lang="en-GB" sz="1600" b="0" i="0" dirty="0">
                <a:solidFill>
                  <a:srgbClr val="000000"/>
                </a:solidFill>
                <a:effectLst/>
              </a:rPr>
              <a:t>Red:     100</a:t>
            </a:r>
          </a:p>
          <a:p>
            <a:pPr lvl="4" fontAlgn="base"/>
            <a:r>
              <a:rPr lang="en-GB" sz="1600" b="0" i="0" dirty="0">
                <a:solidFill>
                  <a:srgbClr val="000000"/>
                </a:solidFill>
                <a:effectLst/>
              </a:rPr>
              <a:t>Green: 010</a:t>
            </a:r>
          </a:p>
          <a:p>
            <a:pPr lvl="4" fontAlgn="base"/>
            <a:r>
              <a:rPr lang="en-GB" sz="1600" b="0" i="0" dirty="0">
                <a:solidFill>
                  <a:srgbClr val="000000"/>
                </a:solidFill>
                <a:effectLst/>
              </a:rPr>
              <a:t>Blue:    001</a:t>
            </a:r>
          </a:p>
        </p:txBody>
      </p:sp>
      <p:sp>
        <p:nvSpPr>
          <p:cNvPr id="11" name="TextBox 10">
            <a:extLst>
              <a:ext uri="{FF2B5EF4-FFF2-40B4-BE49-F238E27FC236}">
                <a16:creationId xmlns:a16="http://schemas.microsoft.com/office/drawing/2014/main" id="{8EFC0D6E-7F6D-4A61-9822-BA9AED1CD8D9}"/>
              </a:ext>
            </a:extLst>
          </p:cNvPr>
          <p:cNvSpPr txBox="1"/>
          <p:nvPr/>
        </p:nvSpPr>
        <p:spPr>
          <a:xfrm>
            <a:off x="2672311" y="5171687"/>
            <a:ext cx="3378666" cy="1077218"/>
          </a:xfrm>
          <a:prstGeom prst="rect">
            <a:avLst/>
          </a:prstGeom>
          <a:noFill/>
        </p:spPr>
        <p:txBody>
          <a:bodyPr wrap="square">
            <a:spAutoFit/>
          </a:bodyPr>
          <a:lstStyle/>
          <a:p>
            <a:pPr fontAlgn="base"/>
            <a:r>
              <a:rPr lang="en-GB" sz="1600" b="1" dirty="0"/>
              <a:t>Integer Encoding</a:t>
            </a:r>
            <a:r>
              <a:rPr lang="en-GB" sz="1600" dirty="0"/>
              <a:t>:</a:t>
            </a:r>
          </a:p>
          <a:p>
            <a:pPr lvl="4" fontAlgn="base"/>
            <a:r>
              <a:rPr lang="en-GB" sz="1600" b="0" i="0" dirty="0">
                <a:solidFill>
                  <a:srgbClr val="000000"/>
                </a:solidFill>
                <a:effectLst/>
              </a:rPr>
              <a:t>Red:     1</a:t>
            </a:r>
          </a:p>
          <a:p>
            <a:pPr lvl="4" fontAlgn="base"/>
            <a:r>
              <a:rPr lang="en-GB" sz="1600" b="0" i="0" dirty="0">
                <a:solidFill>
                  <a:srgbClr val="000000"/>
                </a:solidFill>
                <a:effectLst/>
              </a:rPr>
              <a:t>Green: 2</a:t>
            </a:r>
          </a:p>
          <a:p>
            <a:pPr lvl="4" fontAlgn="base"/>
            <a:r>
              <a:rPr lang="en-GB" sz="1600" b="0" i="0" dirty="0">
                <a:solidFill>
                  <a:srgbClr val="000000"/>
                </a:solidFill>
                <a:effectLst/>
              </a:rPr>
              <a:t>Blue:    3</a:t>
            </a:r>
          </a:p>
        </p:txBody>
      </p:sp>
    </p:spTree>
    <p:extLst>
      <p:ext uri="{BB962C8B-B14F-4D97-AF65-F5344CB8AC3E}">
        <p14:creationId xmlns:p14="http://schemas.microsoft.com/office/powerpoint/2010/main" val="1706046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sz="3200" dirty="0"/>
              <a:t>Neural Networks</a:t>
            </a:r>
            <a:br>
              <a:rPr lang="en-NZ" dirty="0"/>
            </a:br>
            <a:r>
              <a:rPr lang="en-NZ" dirty="0"/>
              <a:t>Gradient Descent</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721008" y="1737361"/>
            <a:ext cx="6536702" cy="5594096"/>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sz="1600" dirty="0"/>
              <a:t>Gradient Descent is a generic optimization algorithm capable of finding optimal solutions to a wide range of problems. </a:t>
            </a:r>
          </a:p>
          <a:p>
            <a:pPr marL="285750" indent="-285750">
              <a:lnSpc>
                <a:spcPct val="150000"/>
              </a:lnSpc>
              <a:buFont typeface="Arial" panose="020B0604020202020204" pitchFamily="34" charset="0"/>
              <a:buChar char="•"/>
            </a:pPr>
            <a:r>
              <a:rPr lang="en-GB" sz="1600" dirty="0"/>
              <a:t>The general idea of Gradient Descent is to tweak parameters iteratively in order to minimize a cost function.</a:t>
            </a:r>
          </a:p>
          <a:p>
            <a:pPr marL="285750" indent="-285750">
              <a:lnSpc>
                <a:spcPct val="150000"/>
              </a:lnSpc>
              <a:buFont typeface="Arial" panose="020B0604020202020204" pitchFamily="34" charset="0"/>
              <a:buChar char="•"/>
            </a:pPr>
            <a:r>
              <a:rPr lang="en-GB" sz="1600" dirty="0"/>
              <a:t>Suppose you are lost in the mountains in a dense fog, and you can only feel the slope of the ground below your feet. </a:t>
            </a:r>
          </a:p>
          <a:p>
            <a:pPr marL="285750" indent="-285750">
              <a:lnSpc>
                <a:spcPct val="150000"/>
              </a:lnSpc>
              <a:buFont typeface="Arial" panose="020B0604020202020204" pitchFamily="34" charset="0"/>
              <a:buChar char="•"/>
            </a:pPr>
            <a:r>
              <a:rPr lang="en-GB" sz="1600" dirty="0"/>
              <a:t>A good strategy to get to the bottom of the valley quickly is to go downhill in the direction of the steepest slope. </a:t>
            </a:r>
          </a:p>
          <a:p>
            <a:pPr marL="285750" indent="-285750">
              <a:lnSpc>
                <a:spcPct val="150000"/>
              </a:lnSpc>
              <a:buFont typeface="Arial" panose="020B0604020202020204" pitchFamily="34" charset="0"/>
              <a:buChar char="•"/>
            </a:pPr>
            <a:r>
              <a:rPr lang="en-GB" sz="1600" dirty="0"/>
              <a:t>This is exactly what Gradient Descent does: </a:t>
            </a:r>
          </a:p>
          <a:p>
            <a:pPr marL="742950" lvl="1" indent="-285750">
              <a:lnSpc>
                <a:spcPct val="150000"/>
              </a:lnSpc>
              <a:buFont typeface="Arial" panose="020B0604020202020204" pitchFamily="34" charset="0"/>
              <a:buChar char="•"/>
            </a:pPr>
            <a:r>
              <a:rPr lang="en-GB" sz="1600" dirty="0"/>
              <a:t>It measures the local gradient of the error function with regard to the parameter vector θ, and it goes in the direction of descending gradient. Once the gradient is zero, you have reached a minimum!</a:t>
            </a:r>
          </a:p>
          <a:p>
            <a:pPr marL="742950" lvl="1" indent="-285750">
              <a:lnSpc>
                <a:spcPct val="150000"/>
              </a:lnSpc>
              <a:buFont typeface="Arial" panose="020B0604020202020204" pitchFamily="34" charset="0"/>
              <a:buChar char="•"/>
            </a:pPr>
            <a:endParaRPr lang="en-GB" sz="1600" dirty="0"/>
          </a:p>
          <a:p>
            <a:pPr marL="285750" indent="-285750">
              <a:lnSpc>
                <a:spcPct val="150000"/>
              </a:lnSpc>
              <a:buFont typeface="Arial" panose="020B0604020202020204" pitchFamily="34" charset="0"/>
              <a:buChar char="•"/>
            </a:pPr>
            <a:endParaRPr lang="en-NZ" sz="1600" dirty="0"/>
          </a:p>
          <a:p>
            <a:pPr marL="285750" indent="-285750">
              <a:lnSpc>
                <a:spcPct val="150000"/>
              </a:lnSpc>
              <a:buFont typeface="Arial" panose="020B0604020202020204" pitchFamily="34" charset="0"/>
              <a:buChar char="•"/>
            </a:pPr>
            <a:endParaRPr lang="en-NZ" sz="1600" dirty="0"/>
          </a:p>
        </p:txBody>
      </p:sp>
      <p:pic>
        <p:nvPicPr>
          <p:cNvPr id="9" name="Picture 8">
            <a:extLst>
              <a:ext uri="{FF2B5EF4-FFF2-40B4-BE49-F238E27FC236}">
                <a16:creationId xmlns:a16="http://schemas.microsoft.com/office/drawing/2014/main" id="{BEC3A31A-1FF6-4775-8953-350EBDEB7963}"/>
              </a:ext>
            </a:extLst>
          </p:cNvPr>
          <p:cNvPicPr>
            <a:picLocks noChangeAspect="1"/>
          </p:cNvPicPr>
          <p:nvPr/>
        </p:nvPicPr>
        <p:blipFill>
          <a:blip r:embed="rId3"/>
          <a:stretch>
            <a:fillRect/>
          </a:stretch>
        </p:blipFill>
        <p:spPr>
          <a:xfrm>
            <a:off x="7257710" y="2380100"/>
            <a:ext cx="4408983" cy="2578655"/>
          </a:xfrm>
          <a:prstGeom prst="rect">
            <a:avLst/>
          </a:prstGeom>
        </p:spPr>
      </p:pic>
    </p:spTree>
    <p:extLst>
      <p:ext uri="{BB962C8B-B14F-4D97-AF65-F5344CB8AC3E}">
        <p14:creationId xmlns:p14="http://schemas.microsoft.com/office/powerpoint/2010/main" val="1090966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sz="3200" dirty="0"/>
              <a:t>Neural Networks</a:t>
            </a:r>
            <a:br>
              <a:rPr lang="en-NZ" dirty="0"/>
            </a:br>
            <a:r>
              <a:rPr lang="en-NZ" sz="3600" dirty="0"/>
              <a:t>Gradient Descent </a:t>
            </a:r>
            <a:br>
              <a:rPr lang="en-NZ" dirty="0"/>
            </a:br>
            <a:r>
              <a:rPr lang="en-NZ" dirty="0"/>
              <a:t>Learning Rate</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35</a:t>
            </a:fld>
            <a:endParaRPr lang="en-NZ"/>
          </a:p>
        </p:txBody>
      </p:sp>
      <p:pic>
        <p:nvPicPr>
          <p:cNvPr id="8" name="Picture 7">
            <a:extLst>
              <a:ext uri="{FF2B5EF4-FFF2-40B4-BE49-F238E27FC236}">
                <a16:creationId xmlns:a16="http://schemas.microsoft.com/office/drawing/2014/main" id="{A2B30F84-4AFF-4805-AE3D-7DC83A481E14}"/>
              </a:ext>
            </a:extLst>
          </p:cNvPr>
          <p:cNvPicPr>
            <a:picLocks noChangeAspect="1"/>
          </p:cNvPicPr>
          <p:nvPr/>
        </p:nvPicPr>
        <p:blipFill>
          <a:blip r:embed="rId3"/>
          <a:stretch>
            <a:fillRect/>
          </a:stretch>
        </p:blipFill>
        <p:spPr>
          <a:xfrm>
            <a:off x="7597886" y="1828464"/>
            <a:ext cx="4014403" cy="2210010"/>
          </a:xfrm>
          <a:prstGeom prst="rect">
            <a:avLst/>
          </a:prstGeom>
        </p:spPr>
      </p:pic>
      <p:pic>
        <p:nvPicPr>
          <p:cNvPr id="11" name="Picture 10">
            <a:extLst>
              <a:ext uri="{FF2B5EF4-FFF2-40B4-BE49-F238E27FC236}">
                <a16:creationId xmlns:a16="http://schemas.microsoft.com/office/drawing/2014/main" id="{2A7B482F-405E-4FFA-B1CC-631C770BF425}"/>
              </a:ext>
            </a:extLst>
          </p:cNvPr>
          <p:cNvPicPr>
            <a:picLocks noChangeAspect="1"/>
          </p:cNvPicPr>
          <p:nvPr/>
        </p:nvPicPr>
        <p:blipFill>
          <a:blip r:embed="rId4"/>
          <a:stretch>
            <a:fillRect/>
          </a:stretch>
        </p:blipFill>
        <p:spPr>
          <a:xfrm>
            <a:off x="7660154" y="4087814"/>
            <a:ext cx="3952135" cy="2168246"/>
          </a:xfrm>
          <a:prstGeom prst="rect">
            <a:avLst/>
          </a:prstGeom>
        </p:spPr>
      </p:pic>
      <p:sp>
        <p:nvSpPr>
          <p:cNvPr id="13" name="TextBox 12">
            <a:extLst>
              <a:ext uri="{FF2B5EF4-FFF2-40B4-BE49-F238E27FC236}">
                <a16:creationId xmlns:a16="http://schemas.microsoft.com/office/drawing/2014/main" id="{0E804BE4-235F-4A85-9EDF-3C04EC379CA3}"/>
              </a:ext>
            </a:extLst>
          </p:cNvPr>
          <p:cNvSpPr txBox="1"/>
          <p:nvPr/>
        </p:nvSpPr>
        <p:spPr>
          <a:xfrm>
            <a:off x="895944" y="1828464"/>
            <a:ext cx="6094602" cy="41167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1600" dirty="0"/>
              <a:t>You start by filling θ with random values (this is called random initialization). Then you improve it gradually, taking one baby step at a time, each step attempting to decrease the cost function (e.g., the MSE), until the algorithm converges to a minimum</a:t>
            </a:r>
          </a:p>
          <a:p>
            <a:pPr marL="285750" indent="-285750">
              <a:lnSpc>
                <a:spcPct val="150000"/>
              </a:lnSpc>
              <a:buFont typeface="Arial" panose="020B0604020202020204" pitchFamily="34" charset="0"/>
              <a:buChar char="•"/>
            </a:pPr>
            <a:r>
              <a:rPr lang="en-GB" sz="1600" dirty="0"/>
              <a:t>An important parameter in Gradient Descent is the size of the steps, determined by the learning rate hyperparameter. If the learning rate is too small, then the algorithm will have to go through many iterations to converge, which will take a long time.</a:t>
            </a:r>
          </a:p>
          <a:p>
            <a:pPr marL="285750" indent="-285750">
              <a:lnSpc>
                <a:spcPct val="150000"/>
              </a:lnSpc>
              <a:buFont typeface="Arial" panose="020B0604020202020204" pitchFamily="34" charset="0"/>
              <a:buChar char="•"/>
            </a:pPr>
            <a:endParaRPr lang="en-GB" sz="1600" dirty="0"/>
          </a:p>
          <a:p>
            <a:pPr marL="285750" indent="-285750">
              <a:lnSpc>
                <a:spcPct val="150000"/>
              </a:lnSpc>
              <a:buFont typeface="Arial" panose="020B0604020202020204" pitchFamily="34" charset="0"/>
              <a:buChar char="•"/>
            </a:pPr>
            <a:r>
              <a:rPr lang="en-GB" sz="1600" dirty="0"/>
              <a:t>On the other hand, if the learning rate is too high, you might jump across the valley and end up on the other side</a:t>
            </a:r>
            <a:endParaRPr lang="en-NZ" sz="1600" dirty="0"/>
          </a:p>
        </p:txBody>
      </p:sp>
    </p:spTree>
    <p:extLst>
      <p:ext uri="{BB962C8B-B14F-4D97-AF65-F5344CB8AC3E}">
        <p14:creationId xmlns:p14="http://schemas.microsoft.com/office/powerpoint/2010/main" val="3409024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109546-E161-47B5-971F-5A5FAF4C72BF}"/>
              </a:ext>
            </a:extLst>
          </p:cNvPr>
          <p:cNvPicPr>
            <a:picLocks noChangeAspect="1"/>
          </p:cNvPicPr>
          <p:nvPr/>
        </p:nvPicPr>
        <p:blipFill>
          <a:blip r:embed="rId2"/>
          <a:stretch>
            <a:fillRect/>
          </a:stretch>
        </p:blipFill>
        <p:spPr>
          <a:xfrm>
            <a:off x="6815779" y="2286401"/>
            <a:ext cx="4867497" cy="2834239"/>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sz="3200" dirty="0"/>
              <a:t>Neural Networks</a:t>
            </a:r>
            <a:br>
              <a:rPr lang="en-NZ" dirty="0"/>
            </a:br>
            <a:r>
              <a:rPr lang="en-NZ" dirty="0"/>
              <a:t>Gradient Descent</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523824" y="1855523"/>
            <a:ext cx="6480983" cy="4855432"/>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sz="1600" dirty="0"/>
              <a:t>Finally, not all cost functions look like nice, regular bowls. There may be holes, ridges, plateaus, and all sorts of irregular terrains, making </a:t>
            </a:r>
            <a:r>
              <a:rPr lang="en-GB" sz="1600" b="1" dirty="0"/>
              <a:t>convergence</a:t>
            </a:r>
            <a:r>
              <a:rPr lang="en-GB" sz="1600" dirty="0"/>
              <a:t> to the </a:t>
            </a:r>
            <a:r>
              <a:rPr lang="en-GB" sz="1600" b="1" dirty="0"/>
              <a:t>minimum</a:t>
            </a:r>
            <a:r>
              <a:rPr lang="en-GB" sz="1600" dirty="0"/>
              <a:t> difficult. </a:t>
            </a:r>
          </a:p>
          <a:p>
            <a:pPr marL="285750" indent="-285750">
              <a:lnSpc>
                <a:spcPct val="150000"/>
              </a:lnSpc>
              <a:buFont typeface="Arial" panose="020B0604020202020204" pitchFamily="34" charset="0"/>
              <a:buChar char="•"/>
            </a:pPr>
            <a:r>
              <a:rPr lang="en-GB" sz="1600" dirty="0"/>
              <a:t>If the random initialization starts the algorithm on the left, then it will converge to a </a:t>
            </a:r>
            <a:r>
              <a:rPr lang="en-GB" sz="1600" b="1" i="1" dirty="0"/>
              <a:t>local minimum</a:t>
            </a:r>
            <a:r>
              <a:rPr lang="en-GB" sz="1600" dirty="0"/>
              <a:t>, which is not as good as the </a:t>
            </a:r>
            <a:r>
              <a:rPr lang="en-GB" sz="1600" b="1" i="1" dirty="0"/>
              <a:t>global minimum</a:t>
            </a:r>
            <a:r>
              <a:rPr lang="en-GB" sz="1600" dirty="0"/>
              <a:t>. If it starts on the right, then it will take a very long time to cross the plateau. And if you stop too early, you will never reach the </a:t>
            </a:r>
            <a:r>
              <a:rPr lang="en-GB" sz="1600" b="1" i="1" dirty="0"/>
              <a:t>global minimum</a:t>
            </a:r>
            <a:r>
              <a:rPr lang="en-GB" sz="1600" dirty="0"/>
              <a:t>.</a:t>
            </a:r>
          </a:p>
          <a:p>
            <a:pPr marL="285750" indent="-285750">
              <a:lnSpc>
                <a:spcPct val="150000"/>
              </a:lnSpc>
              <a:buFont typeface="Arial" panose="020B0604020202020204" pitchFamily="34" charset="0"/>
              <a:buChar char="•"/>
            </a:pPr>
            <a:endParaRPr lang="en-GB" sz="1600" dirty="0"/>
          </a:p>
          <a:p>
            <a:pPr marL="285750" indent="-285750">
              <a:lnSpc>
                <a:spcPct val="150000"/>
              </a:lnSpc>
              <a:buFont typeface="Arial" panose="020B0604020202020204" pitchFamily="34" charset="0"/>
              <a:buChar char="•"/>
            </a:pPr>
            <a:r>
              <a:rPr lang="en-GB" sz="1600" dirty="0"/>
              <a:t>For more information about Gradient Descent, refer t the Chapter 4 of the book (</a:t>
            </a:r>
            <a:r>
              <a:rPr lang="en-GB" sz="1400" i="1" dirty="0"/>
              <a:t>Hands-On Machine Learning with Scikit-Learn, Keras, and TensorFlow</a:t>
            </a:r>
            <a:r>
              <a:rPr lang="en-GB" sz="1600" dirty="0"/>
              <a:t>)</a:t>
            </a:r>
          </a:p>
          <a:p>
            <a:pPr marL="285750" indent="-285750">
              <a:lnSpc>
                <a:spcPct val="150000"/>
              </a:lnSpc>
              <a:buFont typeface="Arial" panose="020B0604020202020204" pitchFamily="34" charset="0"/>
              <a:buChar char="•"/>
            </a:pPr>
            <a:endParaRPr lang="en-NZ" sz="1600" dirty="0"/>
          </a:p>
          <a:p>
            <a:pPr marL="285750" indent="-285750">
              <a:lnSpc>
                <a:spcPct val="150000"/>
              </a:lnSpc>
              <a:buFont typeface="Arial" panose="020B0604020202020204" pitchFamily="34" charset="0"/>
              <a:buChar char="•"/>
            </a:pPr>
            <a:endParaRPr lang="en-NZ" sz="1600" dirty="0"/>
          </a:p>
        </p:txBody>
      </p:sp>
    </p:spTree>
    <p:extLst>
      <p:ext uri="{BB962C8B-B14F-4D97-AF65-F5344CB8AC3E}">
        <p14:creationId xmlns:p14="http://schemas.microsoft.com/office/powerpoint/2010/main" val="2847761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Backpropagation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461985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b="1" i="1" dirty="0"/>
              <a:t>How</a:t>
            </a:r>
            <a:r>
              <a:rPr lang="en-NZ" dirty="0"/>
              <a:t> do we minimise cost function?</a:t>
            </a:r>
          </a:p>
          <a:p>
            <a:pPr marL="285750" indent="-285750">
              <a:lnSpc>
                <a:spcPct val="150000"/>
              </a:lnSpc>
              <a:buFont typeface="Arial" panose="020B0604020202020204" pitchFamily="34" charset="0"/>
              <a:buChar char="•"/>
            </a:pPr>
            <a:r>
              <a:rPr lang="en-NZ" dirty="0"/>
              <a:t>We've already described </a:t>
            </a:r>
            <a:r>
              <a:rPr lang="en-NZ" b="1" dirty="0">
                <a:solidFill>
                  <a:srgbClr val="C00000"/>
                </a:solidFill>
              </a:rPr>
              <a:t>forward propagation</a:t>
            </a:r>
          </a:p>
          <a:p>
            <a:pPr marL="742950" lvl="1" indent="-285750">
              <a:lnSpc>
                <a:spcPct val="150000"/>
              </a:lnSpc>
              <a:buFont typeface="Arial" panose="020B0604020202020204" pitchFamily="34" charset="0"/>
              <a:buChar char="•"/>
            </a:pPr>
            <a:r>
              <a:rPr lang="en-NZ" dirty="0"/>
              <a:t>This is the algorithm which takes your initial input into the neural network and pushes the input through that network</a:t>
            </a:r>
          </a:p>
          <a:p>
            <a:pPr marL="1200150" lvl="2" indent="-285750">
              <a:lnSpc>
                <a:spcPct val="150000"/>
              </a:lnSpc>
              <a:buFont typeface="Arial" panose="020B0604020202020204" pitchFamily="34" charset="0"/>
              <a:buChar char="•"/>
            </a:pPr>
            <a:r>
              <a:rPr lang="en-NZ" dirty="0"/>
              <a:t>It leads to the generation of an output hypothesis, which may be a single real number, but can also be a vector</a:t>
            </a:r>
          </a:p>
          <a:p>
            <a:pPr marL="285750" indent="-285750">
              <a:lnSpc>
                <a:spcPct val="150000"/>
              </a:lnSpc>
              <a:buFont typeface="Arial" panose="020B0604020202020204" pitchFamily="34" charset="0"/>
              <a:buChar char="•"/>
            </a:pPr>
            <a:r>
              <a:rPr lang="en-NZ" dirty="0"/>
              <a:t>We're now going to describe </a:t>
            </a:r>
            <a:r>
              <a:rPr lang="en-NZ" b="1" dirty="0">
                <a:solidFill>
                  <a:srgbClr val="C00000"/>
                </a:solidFill>
              </a:rPr>
              <a:t>back propagation</a:t>
            </a:r>
            <a:endParaRPr lang="en-NZ" dirty="0">
              <a:solidFill>
                <a:srgbClr val="C00000"/>
              </a:solidFill>
            </a:endParaRPr>
          </a:p>
          <a:p>
            <a:pPr marL="742950" lvl="1" indent="-285750">
              <a:lnSpc>
                <a:spcPct val="150000"/>
              </a:lnSpc>
              <a:buFont typeface="Arial" panose="020B0604020202020204" pitchFamily="34" charset="0"/>
              <a:buChar char="•"/>
            </a:pPr>
            <a:r>
              <a:rPr lang="en-NZ" dirty="0"/>
              <a:t>Back propagation basically takes the output you got from your network, compares it to the real value (y) and calculates how wrong the network was (i.e. how wrong the parameters were)</a:t>
            </a:r>
          </a:p>
          <a:p>
            <a:pPr marL="742950" lvl="1" indent="-285750">
              <a:lnSpc>
                <a:spcPct val="150000"/>
              </a:lnSpc>
              <a:buFont typeface="Arial" panose="020B0604020202020204" pitchFamily="34" charset="0"/>
              <a:buChar char="•"/>
            </a:pPr>
            <a:r>
              <a:rPr lang="en-NZ" dirty="0"/>
              <a:t>It then, using the error you've just calculated, back-calculates the error associated with each unit from the preceding layer (i.e. layer </a:t>
            </a:r>
            <a:r>
              <a:rPr lang="en-NZ" i="1" dirty="0"/>
              <a:t>L -</a:t>
            </a:r>
            <a:r>
              <a:rPr lang="en-NZ" dirty="0"/>
              <a:t> 1)</a:t>
            </a:r>
          </a:p>
        </p:txBody>
      </p:sp>
    </p:spTree>
    <p:extLst>
      <p:ext uri="{BB962C8B-B14F-4D97-AF65-F5344CB8AC3E}">
        <p14:creationId xmlns:p14="http://schemas.microsoft.com/office/powerpoint/2010/main" val="1263291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Backpropagation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2542363"/>
          </a:xfrm>
          <a:prstGeom prst="rect">
            <a:avLst/>
          </a:prstGeom>
          <a:noFill/>
        </p:spPr>
        <p:txBody>
          <a:bodyPr wrap="square" numCol="1">
            <a:spAutoFit/>
          </a:bodyPr>
          <a:lstStyle/>
          <a:p>
            <a:pPr marL="742950" lvl="1" indent="-285750">
              <a:lnSpc>
                <a:spcPct val="150000"/>
              </a:lnSpc>
              <a:buFont typeface="Arial" panose="020B0604020202020204" pitchFamily="34" charset="0"/>
              <a:buChar char="•"/>
            </a:pPr>
            <a:r>
              <a:rPr lang="en-NZ" dirty="0"/>
              <a:t>This goes on until you reach the input layer (where obviously there is no error, as the activation is the input)</a:t>
            </a:r>
          </a:p>
          <a:p>
            <a:pPr marL="1200150" lvl="2" indent="-285750">
              <a:lnSpc>
                <a:spcPct val="150000"/>
              </a:lnSpc>
              <a:buFont typeface="Arial" panose="020B0604020202020204" pitchFamily="34" charset="0"/>
              <a:buChar char="•"/>
            </a:pPr>
            <a:r>
              <a:rPr lang="en-NZ" dirty="0"/>
              <a:t>These "error" measurements for each unit can be used to calculate the </a:t>
            </a:r>
            <a:r>
              <a:rPr lang="en-NZ" b="1" dirty="0">
                <a:solidFill>
                  <a:srgbClr val="C00000"/>
                </a:solidFill>
              </a:rPr>
              <a:t>partial derivatives</a:t>
            </a:r>
            <a:endParaRPr lang="en-NZ" dirty="0"/>
          </a:p>
          <a:p>
            <a:pPr marL="742950" lvl="1" indent="-285750">
              <a:lnSpc>
                <a:spcPct val="150000"/>
              </a:lnSpc>
              <a:buFont typeface="Arial" panose="020B0604020202020204" pitchFamily="34" charset="0"/>
              <a:buChar char="•"/>
            </a:pPr>
            <a:r>
              <a:rPr lang="en-NZ" b="1" dirty="0"/>
              <a:t>Gradient descent </a:t>
            </a:r>
            <a:r>
              <a:rPr lang="en-NZ" dirty="0"/>
              <a:t>uses partial derivatives to minimise the cost function and update all the Ɵ values.</a:t>
            </a:r>
          </a:p>
          <a:p>
            <a:pPr marL="742950" lvl="1" indent="-285750">
              <a:lnSpc>
                <a:spcPct val="150000"/>
              </a:lnSpc>
              <a:buFont typeface="Arial" panose="020B0604020202020204" pitchFamily="34" charset="0"/>
              <a:buChar char="•"/>
            </a:pPr>
            <a:r>
              <a:rPr lang="en-NZ" dirty="0"/>
              <a:t>This </a:t>
            </a:r>
            <a:r>
              <a:rPr lang="en-NZ" b="1" dirty="0">
                <a:solidFill>
                  <a:srgbClr val="C00000"/>
                </a:solidFill>
              </a:rPr>
              <a:t>repeats</a:t>
            </a:r>
            <a:r>
              <a:rPr lang="en-NZ" dirty="0"/>
              <a:t> until gradient descent reports convergence</a:t>
            </a:r>
          </a:p>
        </p:txBody>
      </p:sp>
    </p:spTree>
    <p:extLst>
      <p:ext uri="{BB962C8B-B14F-4D97-AF65-F5344CB8AC3E}">
        <p14:creationId xmlns:p14="http://schemas.microsoft.com/office/powerpoint/2010/main" val="387710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Comparing with Logistic Regression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461985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US" dirty="0"/>
              <a:t>Neural Network </a:t>
            </a:r>
            <a:r>
              <a:rPr lang="en-US" b="1" dirty="0"/>
              <a:t>learns its own features</a:t>
            </a:r>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a:lnSpc>
                <a:spcPct val="150000"/>
              </a:lnSpc>
            </a:pPr>
            <a:endParaRPr lang="en-NZ" dirty="0"/>
          </a:p>
          <a:p>
            <a:pPr>
              <a:lnSpc>
                <a:spcPct val="150000"/>
              </a:lnSpc>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r>
              <a:rPr lang="en-NZ" dirty="0"/>
              <a:t>Layer 3 is a </a:t>
            </a:r>
            <a:r>
              <a:rPr lang="en-NZ" b="1" dirty="0"/>
              <a:t>logistic regression </a:t>
            </a:r>
            <a:r>
              <a:rPr lang="en-NZ" dirty="0"/>
              <a:t>node</a:t>
            </a:r>
          </a:p>
          <a:p>
            <a:pPr marL="742950" lvl="1" indent="-285750">
              <a:lnSpc>
                <a:spcPct val="150000"/>
              </a:lnSpc>
              <a:buFont typeface="Arial" panose="020B0604020202020204" pitchFamily="34" charset="0"/>
              <a:buChar char="•"/>
            </a:pPr>
            <a:r>
              <a:rPr lang="en-NZ" dirty="0"/>
              <a:t>The hypothesis output = g(Ɵ</a:t>
            </a:r>
            <a:r>
              <a:rPr lang="en-NZ" baseline="-25000" dirty="0"/>
              <a:t>10</a:t>
            </a:r>
            <a:r>
              <a:rPr lang="en-NZ" baseline="30000" dirty="0"/>
              <a:t>2 </a:t>
            </a:r>
            <a:r>
              <a:rPr lang="en-NZ" dirty="0"/>
              <a:t>a</a:t>
            </a:r>
            <a:r>
              <a:rPr lang="en-NZ" baseline="-25000" dirty="0"/>
              <a:t>0</a:t>
            </a:r>
            <a:r>
              <a:rPr lang="en-NZ" baseline="30000" dirty="0"/>
              <a:t>2</a:t>
            </a:r>
            <a:r>
              <a:rPr lang="en-NZ" dirty="0"/>
              <a:t> + Ɵ</a:t>
            </a:r>
            <a:r>
              <a:rPr lang="en-NZ" baseline="-25000" dirty="0"/>
              <a:t>11</a:t>
            </a:r>
            <a:r>
              <a:rPr lang="en-NZ" baseline="30000" dirty="0"/>
              <a:t>2 </a:t>
            </a:r>
            <a:r>
              <a:rPr lang="en-NZ" dirty="0"/>
              <a:t>a</a:t>
            </a:r>
            <a:r>
              <a:rPr lang="en-NZ" baseline="-25000" dirty="0"/>
              <a:t>1</a:t>
            </a:r>
            <a:r>
              <a:rPr lang="en-NZ" baseline="30000" dirty="0"/>
              <a:t>2</a:t>
            </a:r>
            <a:r>
              <a:rPr lang="en-NZ" dirty="0"/>
              <a:t> + Ɵ</a:t>
            </a:r>
            <a:r>
              <a:rPr lang="en-NZ" baseline="-25000" dirty="0"/>
              <a:t>12</a:t>
            </a:r>
            <a:r>
              <a:rPr lang="en-NZ" baseline="30000" dirty="0"/>
              <a:t>2 </a:t>
            </a:r>
            <a:r>
              <a:rPr lang="en-NZ" dirty="0"/>
              <a:t>a</a:t>
            </a:r>
            <a:r>
              <a:rPr lang="en-NZ" baseline="-25000" dirty="0"/>
              <a:t>2</a:t>
            </a:r>
            <a:r>
              <a:rPr lang="en-NZ" baseline="30000" dirty="0"/>
              <a:t>2</a:t>
            </a:r>
            <a:r>
              <a:rPr lang="en-NZ" dirty="0"/>
              <a:t> + Ɵ</a:t>
            </a:r>
            <a:r>
              <a:rPr lang="en-NZ" baseline="-25000" dirty="0"/>
              <a:t>13</a:t>
            </a:r>
            <a:r>
              <a:rPr lang="en-NZ" baseline="30000" dirty="0"/>
              <a:t>2 </a:t>
            </a:r>
            <a:r>
              <a:rPr lang="en-NZ" dirty="0"/>
              <a:t>a</a:t>
            </a:r>
            <a:r>
              <a:rPr lang="en-NZ" baseline="-25000" dirty="0"/>
              <a:t>3</a:t>
            </a:r>
            <a:r>
              <a:rPr lang="en-NZ" baseline="30000" dirty="0"/>
              <a:t>2</a:t>
            </a:r>
            <a:r>
              <a:rPr lang="en-NZ" dirty="0"/>
              <a:t>)</a:t>
            </a:r>
            <a:r>
              <a:rPr lang="en-NZ" baseline="30000" dirty="0"/>
              <a:t>  </a:t>
            </a:r>
          </a:p>
          <a:p>
            <a:pPr marL="742950" lvl="1" indent="-285750">
              <a:lnSpc>
                <a:spcPct val="150000"/>
              </a:lnSpc>
              <a:buFont typeface="Arial" panose="020B0604020202020204" pitchFamily="34" charset="0"/>
              <a:buChar char="•"/>
            </a:pPr>
            <a:r>
              <a:rPr lang="en-NZ" dirty="0"/>
              <a:t>The only difference is, instead of input a feature vector, the features are just values calculated by the hidden layer. </a:t>
            </a:r>
          </a:p>
          <a:p>
            <a:pPr marL="742950" lvl="1" indent="-285750">
              <a:lnSpc>
                <a:spcPct val="150000"/>
              </a:lnSpc>
              <a:buFont typeface="Arial" panose="020B0604020202020204" pitchFamily="34" charset="0"/>
              <a:buChar char="•"/>
            </a:pPr>
            <a:r>
              <a:rPr lang="en-NZ" dirty="0"/>
              <a:t>The features a</a:t>
            </a:r>
            <a:r>
              <a:rPr lang="en-NZ" baseline="-25000" dirty="0"/>
              <a:t>1</a:t>
            </a:r>
            <a:r>
              <a:rPr lang="en-NZ" baseline="30000" dirty="0"/>
              <a:t>2</a:t>
            </a:r>
            <a:r>
              <a:rPr lang="en-NZ" dirty="0"/>
              <a:t>, a</a:t>
            </a:r>
            <a:r>
              <a:rPr lang="en-NZ" baseline="-25000" dirty="0"/>
              <a:t>2</a:t>
            </a:r>
            <a:r>
              <a:rPr lang="en-NZ" baseline="30000" dirty="0"/>
              <a:t>2</a:t>
            </a:r>
            <a:r>
              <a:rPr lang="en-NZ" dirty="0"/>
              <a:t>, and a</a:t>
            </a:r>
            <a:r>
              <a:rPr lang="en-NZ" baseline="-25000" dirty="0"/>
              <a:t>3</a:t>
            </a:r>
            <a:r>
              <a:rPr lang="en-NZ" baseline="30000" dirty="0"/>
              <a:t>2</a:t>
            </a:r>
            <a:r>
              <a:rPr lang="en-NZ" dirty="0"/>
              <a:t> are calculated/learned - not original features.</a:t>
            </a:r>
          </a:p>
        </p:txBody>
      </p:sp>
      <p:grpSp>
        <p:nvGrpSpPr>
          <p:cNvPr id="8" name="Group 7">
            <a:extLst>
              <a:ext uri="{FF2B5EF4-FFF2-40B4-BE49-F238E27FC236}">
                <a16:creationId xmlns:a16="http://schemas.microsoft.com/office/drawing/2014/main" id="{62D5CCC7-4B5A-4412-B759-AD3DEBF0B62B}"/>
              </a:ext>
            </a:extLst>
          </p:cNvPr>
          <p:cNvGrpSpPr>
            <a:grpSpLocks noChangeAspect="1"/>
          </p:cNvGrpSpPr>
          <p:nvPr/>
        </p:nvGrpSpPr>
        <p:grpSpPr>
          <a:xfrm>
            <a:off x="6285532" y="1716268"/>
            <a:ext cx="5621863" cy="2560295"/>
            <a:chOff x="1522326" y="1546250"/>
            <a:chExt cx="5932834" cy="2701917"/>
          </a:xfrm>
        </p:grpSpPr>
        <p:grpSp>
          <p:nvGrpSpPr>
            <p:cNvPr id="9" name="Group 8">
              <a:extLst>
                <a:ext uri="{FF2B5EF4-FFF2-40B4-BE49-F238E27FC236}">
                  <a16:creationId xmlns:a16="http://schemas.microsoft.com/office/drawing/2014/main" id="{A8936811-51B5-4722-BB83-2E1FA6A15EE6}"/>
                </a:ext>
              </a:extLst>
            </p:cNvPr>
            <p:cNvGrpSpPr/>
            <p:nvPr/>
          </p:nvGrpSpPr>
          <p:grpSpPr>
            <a:xfrm>
              <a:off x="1974980" y="1836187"/>
              <a:ext cx="5480180" cy="2036018"/>
              <a:chOff x="656011" y="1657350"/>
              <a:chExt cx="6811590" cy="2811052"/>
            </a:xfrm>
          </p:grpSpPr>
          <p:sp>
            <p:nvSpPr>
              <p:cNvPr id="18" name="Oval 17">
                <a:extLst>
                  <a:ext uri="{FF2B5EF4-FFF2-40B4-BE49-F238E27FC236}">
                    <a16:creationId xmlns:a16="http://schemas.microsoft.com/office/drawing/2014/main" id="{20A13B11-5282-4735-8871-113BBAD40C43}"/>
                  </a:ext>
                </a:extLst>
              </p:cNvPr>
              <p:cNvSpPr/>
              <p:nvPr/>
            </p:nvSpPr>
            <p:spPr>
              <a:xfrm>
                <a:off x="656011" y="3687554"/>
                <a:ext cx="787808" cy="780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314E025-DBF3-47AF-9229-871416792669}"/>
                  </a:ext>
                </a:extLst>
              </p:cNvPr>
              <p:cNvSpPr/>
              <p:nvPr/>
            </p:nvSpPr>
            <p:spPr>
              <a:xfrm>
                <a:off x="656011" y="2672452"/>
                <a:ext cx="787808" cy="780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33CEA52-C082-4361-BBB0-0DBC52EBD844}"/>
                  </a:ext>
                </a:extLst>
              </p:cNvPr>
              <p:cNvSpPr/>
              <p:nvPr/>
            </p:nvSpPr>
            <p:spPr>
              <a:xfrm>
                <a:off x="656011" y="1657350"/>
                <a:ext cx="787808" cy="7808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020F096-F6E1-4D88-940F-A82400CB4A7C}"/>
                  </a:ext>
                </a:extLst>
              </p:cNvPr>
              <p:cNvSpPr/>
              <p:nvPr/>
            </p:nvSpPr>
            <p:spPr>
              <a:xfrm>
                <a:off x="2783094" y="2672452"/>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5D138BF-91BA-4153-B862-94F29541F848}"/>
                  </a:ext>
                </a:extLst>
              </p:cNvPr>
              <p:cNvCxnSpPr>
                <a:stCxn id="20" idx="6"/>
                <a:endCxn id="21" idx="2"/>
              </p:cNvCxnSpPr>
              <p:nvPr/>
            </p:nvCxnSpPr>
            <p:spPr>
              <a:xfrm>
                <a:off x="1443819" y="2047774"/>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8C3B2A-7A69-4E5C-8705-BAFAF3688355}"/>
                  </a:ext>
                </a:extLst>
              </p:cNvPr>
              <p:cNvCxnSpPr>
                <a:stCxn id="19" idx="6"/>
                <a:endCxn id="21" idx="2"/>
              </p:cNvCxnSpPr>
              <p:nvPr/>
            </p:nvCxnSpPr>
            <p:spPr>
              <a:xfrm>
                <a:off x="1443819" y="3062878"/>
                <a:ext cx="1339274"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234B24-15B8-478F-B391-F3CE5F828466}"/>
                  </a:ext>
                </a:extLst>
              </p:cNvPr>
              <p:cNvCxnSpPr>
                <a:stCxn id="18" idx="6"/>
                <a:endCxn id="21" idx="2"/>
              </p:cNvCxnSpPr>
              <p:nvPr/>
            </p:nvCxnSpPr>
            <p:spPr>
              <a:xfrm flipV="1">
                <a:off x="1443819" y="3062876"/>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B3D0337-4F12-4519-BC7E-6DDECDE199DD}"/>
                  </a:ext>
                </a:extLst>
              </p:cNvPr>
              <p:cNvCxnSpPr>
                <a:stCxn id="34" idx="6"/>
              </p:cNvCxnSpPr>
              <p:nvPr/>
            </p:nvCxnSpPr>
            <p:spPr>
              <a:xfrm>
                <a:off x="5619204" y="2711090"/>
                <a:ext cx="787808"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74734F5-EAA0-4AF8-8BDF-5AD9B04BFB51}"/>
                  </a:ext>
                </a:extLst>
              </p:cNvPr>
              <p:cNvSpPr/>
              <p:nvPr/>
            </p:nvSpPr>
            <p:spPr>
              <a:xfrm>
                <a:off x="2783094" y="3687554"/>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83F179A9-23C6-4EA3-BD2D-CA3EC3BFCF7C}"/>
                  </a:ext>
                </a:extLst>
              </p:cNvPr>
              <p:cNvCxnSpPr>
                <a:stCxn id="20" idx="6"/>
                <a:endCxn id="26" idx="2"/>
              </p:cNvCxnSpPr>
              <p:nvPr/>
            </p:nvCxnSpPr>
            <p:spPr>
              <a:xfrm>
                <a:off x="1443819" y="2047774"/>
                <a:ext cx="1339274" cy="20302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F66071-1DE5-4B73-B2A3-9135893F2286}"/>
                  </a:ext>
                </a:extLst>
              </p:cNvPr>
              <p:cNvCxnSpPr>
                <a:endCxn id="26" idx="2"/>
              </p:cNvCxnSpPr>
              <p:nvPr/>
            </p:nvCxnSpPr>
            <p:spPr>
              <a:xfrm>
                <a:off x="1443819" y="3062876"/>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F74F75-B945-4E61-B24E-34859680BB63}"/>
                  </a:ext>
                </a:extLst>
              </p:cNvPr>
              <p:cNvCxnSpPr>
                <a:stCxn id="18" idx="6"/>
                <a:endCxn id="26" idx="2"/>
              </p:cNvCxnSpPr>
              <p:nvPr/>
            </p:nvCxnSpPr>
            <p:spPr>
              <a:xfrm>
                <a:off x="1443819" y="4077980"/>
                <a:ext cx="1339274"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E3116F6-8424-4FFA-A953-71090177A5C5}"/>
                  </a:ext>
                </a:extLst>
              </p:cNvPr>
              <p:cNvCxnSpPr/>
              <p:nvPr/>
            </p:nvCxnSpPr>
            <p:spPr>
              <a:xfrm>
                <a:off x="1443819" y="2047777"/>
                <a:ext cx="1339274" cy="1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B9600C-1DA0-45AE-8431-F0BC69DE345E}"/>
                  </a:ext>
                </a:extLst>
              </p:cNvPr>
              <p:cNvCxnSpPr>
                <a:stCxn id="19" idx="6"/>
              </p:cNvCxnSpPr>
              <p:nvPr/>
            </p:nvCxnSpPr>
            <p:spPr>
              <a:xfrm flipV="1">
                <a:off x="1443819" y="2047774"/>
                <a:ext cx="1339274" cy="10151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F38B50-87D5-4844-BF76-08065DEEC3FE}"/>
                  </a:ext>
                </a:extLst>
              </p:cNvPr>
              <p:cNvCxnSpPr>
                <a:stCxn id="18" idx="6"/>
              </p:cNvCxnSpPr>
              <p:nvPr/>
            </p:nvCxnSpPr>
            <p:spPr>
              <a:xfrm flipV="1">
                <a:off x="1443819" y="2047774"/>
                <a:ext cx="1339274" cy="20302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D57726A-5E04-47EE-9E41-E29D45C32695}"/>
                  </a:ext>
                </a:extLst>
              </p:cNvPr>
              <p:cNvSpPr/>
              <p:nvPr/>
            </p:nvSpPr>
            <p:spPr>
              <a:xfrm>
                <a:off x="2783094" y="1657350"/>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2B524EB-1BE8-4197-97F2-EA3132172937}"/>
                  </a:ext>
                </a:extLst>
              </p:cNvPr>
              <p:cNvSpPr/>
              <p:nvPr/>
            </p:nvSpPr>
            <p:spPr>
              <a:xfrm>
                <a:off x="4831395" y="2320663"/>
                <a:ext cx="787808" cy="780848"/>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DCF4A580-D00B-4D37-A45A-7E7094F558CE}"/>
                  </a:ext>
                </a:extLst>
              </p:cNvPr>
              <p:cNvCxnSpPr>
                <a:stCxn id="33" idx="6"/>
                <a:endCxn id="34" idx="2"/>
              </p:cNvCxnSpPr>
              <p:nvPr/>
            </p:nvCxnSpPr>
            <p:spPr>
              <a:xfrm>
                <a:off x="3570902" y="2047774"/>
                <a:ext cx="1260493" cy="6633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88E0AA-5535-4CF8-AEDB-65A00F5ACB4B}"/>
                  </a:ext>
                </a:extLst>
              </p:cNvPr>
              <p:cNvCxnSpPr>
                <a:stCxn id="21" idx="6"/>
                <a:endCxn id="34" idx="2"/>
              </p:cNvCxnSpPr>
              <p:nvPr/>
            </p:nvCxnSpPr>
            <p:spPr>
              <a:xfrm flipV="1">
                <a:off x="3570902" y="2711087"/>
                <a:ext cx="1260493" cy="3517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3F71976-0F0C-4EED-92FC-4FCF27BC4EA8}"/>
                  </a:ext>
                </a:extLst>
              </p:cNvPr>
              <p:cNvCxnSpPr>
                <a:stCxn id="26" idx="6"/>
                <a:endCxn id="34" idx="2"/>
              </p:cNvCxnSpPr>
              <p:nvPr/>
            </p:nvCxnSpPr>
            <p:spPr>
              <a:xfrm flipV="1">
                <a:off x="3570902" y="2711087"/>
                <a:ext cx="1260493" cy="13668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3EAF1CE7-ED13-4945-AB87-116808A39BC6}"/>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553199" y="2476833"/>
                <a:ext cx="914402" cy="377015"/>
              </a:xfrm>
              <a:prstGeom prst="rect">
                <a:avLst/>
              </a:prstGeom>
            </p:spPr>
          </p:pic>
          <p:pic>
            <p:nvPicPr>
              <p:cNvPr id="39" name="Picture 38">
                <a:extLst>
                  <a:ext uri="{FF2B5EF4-FFF2-40B4-BE49-F238E27FC236}">
                    <a16:creationId xmlns:a16="http://schemas.microsoft.com/office/drawing/2014/main" id="{7859B7F7-1740-4E5E-97D4-05FBEE7A018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12928" y="1933074"/>
                <a:ext cx="311667" cy="210442"/>
              </a:xfrm>
              <a:prstGeom prst="rect">
                <a:avLst/>
              </a:prstGeom>
            </p:spPr>
          </p:pic>
          <p:pic>
            <p:nvPicPr>
              <p:cNvPr id="40" name="Picture 39">
                <a:extLst>
                  <a:ext uri="{FF2B5EF4-FFF2-40B4-BE49-F238E27FC236}">
                    <a16:creationId xmlns:a16="http://schemas.microsoft.com/office/drawing/2014/main" id="{A65341C4-53EE-4AF3-90B6-8042B9EC9C06}"/>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13270" y="2955604"/>
                <a:ext cx="319659" cy="210442"/>
              </a:xfrm>
              <a:prstGeom prst="rect">
                <a:avLst/>
              </a:prstGeom>
            </p:spPr>
          </p:pic>
          <p:pic>
            <p:nvPicPr>
              <p:cNvPr id="41" name="Picture 40">
                <a:extLst>
                  <a:ext uri="{FF2B5EF4-FFF2-40B4-BE49-F238E27FC236}">
                    <a16:creationId xmlns:a16="http://schemas.microsoft.com/office/drawing/2014/main" id="{54B80A14-4A9C-49AC-A677-D7D10AB7A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913271" y="3971723"/>
                <a:ext cx="322323" cy="215770"/>
              </a:xfrm>
              <a:prstGeom prst="rect">
                <a:avLst/>
              </a:prstGeom>
            </p:spPr>
          </p:pic>
          <p:pic>
            <p:nvPicPr>
              <p:cNvPr id="42" name="Picture 41">
                <a:extLst>
                  <a:ext uri="{FF2B5EF4-FFF2-40B4-BE49-F238E27FC236}">
                    <a16:creationId xmlns:a16="http://schemas.microsoft.com/office/drawing/2014/main" id="{00DFEAF6-0154-49D2-B720-243E913A4886}"/>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995070" y="1863447"/>
                <a:ext cx="363855" cy="335280"/>
              </a:xfrm>
              <a:prstGeom prst="rect">
                <a:avLst/>
              </a:prstGeom>
            </p:spPr>
          </p:pic>
          <p:pic>
            <p:nvPicPr>
              <p:cNvPr id="43" name="Picture 42">
                <a:extLst>
                  <a:ext uri="{FF2B5EF4-FFF2-40B4-BE49-F238E27FC236}">
                    <a16:creationId xmlns:a16="http://schemas.microsoft.com/office/drawing/2014/main" id="{1920BFE6-0C49-45C3-AD81-EC342D8E87C9}"/>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997067" y="2886801"/>
                <a:ext cx="363855" cy="335280"/>
              </a:xfrm>
              <a:prstGeom prst="rect">
                <a:avLst/>
              </a:prstGeom>
            </p:spPr>
          </p:pic>
          <p:pic>
            <p:nvPicPr>
              <p:cNvPr id="44" name="Picture 43">
                <a:extLst>
                  <a:ext uri="{FF2B5EF4-FFF2-40B4-BE49-F238E27FC236}">
                    <a16:creationId xmlns:a16="http://schemas.microsoft.com/office/drawing/2014/main" id="{E7EF4692-01F4-4293-8BD6-803FD93150D7}"/>
                  </a:ext>
                </a:extLst>
              </p:cNvPr>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3003192" y="3910338"/>
                <a:ext cx="363855" cy="339090"/>
              </a:xfrm>
              <a:prstGeom prst="rect">
                <a:avLst/>
              </a:prstGeom>
            </p:spPr>
          </p:pic>
        </p:grpSp>
        <p:grpSp>
          <p:nvGrpSpPr>
            <p:cNvPr id="11" name="Group 10">
              <a:extLst>
                <a:ext uri="{FF2B5EF4-FFF2-40B4-BE49-F238E27FC236}">
                  <a16:creationId xmlns:a16="http://schemas.microsoft.com/office/drawing/2014/main" id="{02BC2382-8EB3-4FC8-981F-472F77A27B7B}"/>
                </a:ext>
              </a:extLst>
            </p:cNvPr>
            <p:cNvGrpSpPr/>
            <p:nvPr/>
          </p:nvGrpSpPr>
          <p:grpSpPr>
            <a:xfrm>
              <a:off x="1775924" y="3933937"/>
              <a:ext cx="4651511" cy="314230"/>
              <a:chOff x="1822579" y="4568425"/>
              <a:chExt cx="4651511" cy="314230"/>
            </a:xfrm>
          </p:grpSpPr>
          <p:sp>
            <p:nvSpPr>
              <p:cNvPr id="15" name="TextBox 14">
                <a:extLst>
                  <a:ext uri="{FF2B5EF4-FFF2-40B4-BE49-F238E27FC236}">
                    <a16:creationId xmlns:a16="http://schemas.microsoft.com/office/drawing/2014/main" id="{32CC59C5-4979-4E02-BEA2-6A6AF8A4F7FA}"/>
                  </a:ext>
                </a:extLst>
              </p:cNvPr>
              <p:cNvSpPr txBox="1"/>
              <p:nvPr/>
            </p:nvSpPr>
            <p:spPr>
              <a:xfrm>
                <a:off x="5673253" y="4568425"/>
                <a:ext cx="800837" cy="307777"/>
              </a:xfrm>
              <a:prstGeom prst="rect">
                <a:avLst/>
              </a:prstGeom>
              <a:noFill/>
            </p:spPr>
            <p:txBody>
              <a:bodyPr wrap="square" rtlCol="0">
                <a:spAutoFit/>
              </a:bodyPr>
              <a:lstStyle/>
              <a:p>
                <a:r>
                  <a:rPr lang="en-US" sz="1400" dirty="0">
                    <a:latin typeface="Calibri"/>
                  </a:rPr>
                  <a:t>Layer 3</a:t>
                </a:r>
                <a:endParaRPr lang="en-US" sz="1400" baseline="-25000" dirty="0">
                  <a:latin typeface="Calibri"/>
                </a:endParaRPr>
              </a:p>
            </p:txBody>
          </p:sp>
          <p:sp>
            <p:nvSpPr>
              <p:cNvPr id="16" name="TextBox 15">
                <a:extLst>
                  <a:ext uri="{FF2B5EF4-FFF2-40B4-BE49-F238E27FC236}">
                    <a16:creationId xmlns:a16="http://schemas.microsoft.com/office/drawing/2014/main" id="{D0481C94-864F-4937-8E9F-35B456A6D868}"/>
                  </a:ext>
                </a:extLst>
              </p:cNvPr>
              <p:cNvSpPr txBox="1"/>
              <p:nvPr/>
            </p:nvSpPr>
            <p:spPr>
              <a:xfrm>
                <a:off x="1822579" y="4574878"/>
                <a:ext cx="800837" cy="307777"/>
              </a:xfrm>
              <a:prstGeom prst="rect">
                <a:avLst/>
              </a:prstGeom>
              <a:noFill/>
            </p:spPr>
            <p:txBody>
              <a:bodyPr wrap="square" rtlCol="0">
                <a:spAutoFit/>
              </a:bodyPr>
              <a:lstStyle/>
              <a:p>
                <a:r>
                  <a:rPr lang="en-US" sz="1400" dirty="0">
                    <a:latin typeface="Calibri"/>
                  </a:rPr>
                  <a:t>Layer 1</a:t>
                </a:r>
                <a:endParaRPr lang="en-US" sz="1400" baseline="-25000" dirty="0">
                  <a:latin typeface="Calibri"/>
                </a:endParaRPr>
              </a:p>
            </p:txBody>
          </p:sp>
          <p:sp>
            <p:nvSpPr>
              <p:cNvPr id="17" name="TextBox 16">
                <a:extLst>
                  <a:ext uri="{FF2B5EF4-FFF2-40B4-BE49-F238E27FC236}">
                    <a16:creationId xmlns:a16="http://schemas.microsoft.com/office/drawing/2014/main" id="{E37677E9-1EA6-441B-B019-5FD91650DEE7}"/>
                  </a:ext>
                </a:extLst>
              </p:cNvPr>
              <p:cNvSpPr txBox="1"/>
              <p:nvPr/>
            </p:nvSpPr>
            <p:spPr>
              <a:xfrm>
                <a:off x="3887663" y="4574878"/>
                <a:ext cx="800837" cy="307777"/>
              </a:xfrm>
              <a:prstGeom prst="rect">
                <a:avLst/>
              </a:prstGeom>
              <a:noFill/>
            </p:spPr>
            <p:txBody>
              <a:bodyPr wrap="square" rtlCol="0">
                <a:spAutoFit/>
              </a:bodyPr>
              <a:lstStyle/>
              <a:p>
                <a:r>
                  <a:rPr lang="en-US" sz="1400" dirty="0">
                    <a:latin typeface="Calibri"/>
                  </a:rPr>
                  <a:t>Layer 2</a:t>
                </a:r>
                <a:endParaRPr lang="en-US" sz="1400" baseline="-25000" dirty="0">
                  <a:latin typeface="Calibri"/>
                </a:endParaRPr>
              </a:p>
            </p:txBody>
          </p:sp>
        </p:grpSp>
        <p:sp>
          <p:nvSpPr>
            <p:cNvPr id="13" name="TextBox 12">
              <a:extLst>
                <a:ext uri="{FF2B5EF4-FFF2-40B4-BE49-F238E27FC236}">
                  <a16:creationId xmlns:a16="http://schemas.microsoft.com/office/drawing/2014/main" id="{C0741218-116B-4C1E-BD45-4119493C1FCF}"/>
                </a:ext>
              </a:extLst>
            </p:cNvPr>
            <p:cNvSpPr txBox="1"/>
            <p:nvPr/>
          </p:nvSpPr>
          <p:spPr>
            <a:xfrm>
              <a:off x="1522326" y="1546250"/>
              <a:ext cx="2091983" cy="2603671"/>
            </a:xfrm>
            <a:prstGeom prst="rect">
              <a:avLst/>
            </a:prstGeom>
            <a:solidFill>
              <a:srgbClr val="DBEEF4">
                <a:alpha val="85000"/>
              </a:srgbClr>
            </a:solidFill>
            <a:ln w="3175" cap="flat" cmpd="sng" algn="ctr">
              <a:noFill/>
              <a:prstDash val="solid"/>
            </a:ln>
            <a:effectLst>
              <a:outerShdw blurRad="63500" sx="102000" sy="102000" algn="ctr" rotWithShape="0">
                <a:prstClr val="black">
                  <a:alpha val="40000"/>
                </a:prstClr>
              </a:outerShdw>
            </a:effectLst>
          </p:spPr>
          <p:txBody>
            <a:bodyPr rtlCol="0" anchor="ctr" anchorCtr="1"/>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mj-lt"/>
                <a:ea typeface="+mn-ea"/>
                <a:cs typeface="Arial"/>
              </a:endParaRPr>
            </a:p>
          </p:txBody>
        </p:sp>
        <p:pic>
          <p:nvPicPr>
            <p:cNvPr id="14" name="Picture 13">
              <a:extLst>
                <a:ext uri="{FF2B5EF4-FFF2-40B4-BE49-F238E27FC236}">
                  <a16:creationId xmlns:a16="http://schemas.microsoft.com/office/drawing/2014/main" id="{D1ABB6E5-CE3E-42FB-99A8-1B4C01622DFB}"/>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439059" y="2552981"/>
              <a:ext cx="424167" cy="156865"/>
            </a:xfrm>
            <a:prstGeom prst="rect">
              <a:avLst/>
            </a:prstGeom>
          </p:spPr>
        </p:pic>
      </p:grpSp>
    </p:spTree>
    <p:extLst>
      <p:ext uri="{BB962C8B-B14F-4D97-AF65-F5344CB8AC3E}">
        <p14:creationId xmlns:p14="http://schemas.microsoft.com/office/powerpoint/2010/main" val="3977719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a:t>
            </a:fld>
            <a:endParaRPr lang="en-NZ"/>
          </a:p>
        </p:txBody>
      </p:sp>
      <p:sp>
        <p:nvSpPr>
          <p:cNvPr id="26" name="TextBox 25">
            <a:extLst>
              <a:ext uri="{FF2B5EF4-FFF2-40B4-BE49-F238E27FC236}">
                <a16:creationId xmlns:a16="http://schemas.microsoft.com/office/drawing/2014/main" id="{AFFE51A6-6D60-49BC-B6ED-5F03928C3EBB}"/>
              </a:ext>
            </a:extLst>
          </p:cNvPr>
          <p:cNvSpPr txBox="1"/>
          <p:nvPr/>
        </p:nvSpPr>
        <p:spPr>
          <a:xfrm>
            <a:off x="716532" y="1765562"/>
            <a:ext cx="6116193" cy="453226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b="1" dirty="0"/>
              <a:t>Terminology</a:t>
            </a:r>
          </a:p>
          <a:p>
            <a:pPr marL="742950" lvl="1" indent="-285750">
              <a:lnSpc>
                <a:spcPct val="300000"/>
              </a:lnSpc>
              <a:buFont typeface="Arial" panose="020B0604020202020204" pitchFamily="34" charset="0"/>
              <a:buChar char="•"/>
            </a:pPr>
            <a:r>
              <a:rPr lang="en-GB" b="1" dirty="0"/>
              <a:t>Features</a:t>
            </a:r>
          </a:p>
          <a:p>
            <a:pPr marL="742950" lvl="1" indent="-285750">
              <a:lnSpc>
                <a:spcPct val="300000"/>
              </a:lnSpc>
              <a:buFont typeface="Arial" panose="020B0604020202020204" pitchFamily="34" charset="0"/>
              <a:buChar char="•"/>
            </a:pPr>
            <a:r>
              <a:rPr lang="en-GB" b="1" dirty="0"/>
              <a:t>Target</a:t>
            </a:r>
            <a:r>
              <a:rPr lang="en-GB" dirty="0"/>
              <a:t> </a:t>
            </a:r>
          </a:p>
          <a:p>
            <a:pPr marL="742950" lvl="1" indent="-285750">
              <a:lnSpc>
                <a:spcPct val="300000"/>
              </a:lnSpc>
              <a:buFont typeface="Arial" panose="020B0604020202020204" pitchFamily="34" charset="0"/>
              <a:buChar char="•"/>
            </a:pPr>
            <a:r>
              <a:rPr lang="en-GB" b="1" dirty="0"/>
              <a:t>Hypothesis</a:t>
            </a:r>
          </a:p>
          <a:p>
            <a:pPr marL="742950" lvl="1" indent="-285750">
              <a:lnSpc>
                <a:spcPct val="300000"/>
              </a:lnSpc>
              <a:buFont typeface="Arial" panose="020B0604020202020204" pitchFamily="34" charset="0"/>
              <a:buChar char="•"/>
            </a:pPr>
            <a:r>
              <a:rPr lang="en-GB" b="1" dirty="0"/>
              <a:t>Cost</a:t>
            </a:r>
            <a:r>
              <a:rPr lang="en-GB" dirty="0"/>
              <a:t> </a:t>
            </a:r>
            <a:r>
              <a:rPr lang="en-GB" b="1" dirty="0"/>
              <a:t>function</a:t>
            </a:r>
          </a:p>
          <a:p>
            <a:pPr marL="342900" indent="-342900">
              <a:lnSpc>
                <a:spcPct val="150000"/>
              </a:lnSpc>
              <a:buFont typeface="Arial" panose="020B0604020202020204" pitchFamily="34" charset="0"/>
              <a:buChar char="•"/>
            </a:pPr>
            <a:endParaRPr lang="en-GB" sz="1600" b="1" dirty="0">
              <a:solidFill>
                <a:schemeClr val="accent4">
                  <a:lumMod val="75000"/>
                </a:schemeClr>
              </a:solidFill>
            </a:endParaRPr>
          </a:p>
          <a:p>
            <a:pPr lvl="1">
              <a:lnSpc>
                <a:spcPct val="150000"/>
              </a:lnSpc>
            </a:pPr>
            <a:endParaRPr lang="en-GB" sz="1600" dirty="0"/>
          </a:p>
        </p:txBody>
      </p:sp>
      <p:grpSp>
        <p:nvGrpSpPr>
          <p:cNvPr id="27" name="Group 26">
            <a:extLst>
              <a:ext uri="{FF2B5EF4-FFF2-40B4-BE49-F238E27FC236}">
                <a16:creationId xmlns:a16="http://schemas.microsoft.com/office/drawing/2014/main" id="{9FEF2E7E-DA6E-49F3-8984-17E70BB2DBFB}"/>
              </a:ext>
            </a:extLst>
          </p:cNvPr>
          <p:cNvGrpSpPr>
            <a:grpSpLocks noChangeAspect="1"/>
          </p:cNvGrpSpPr>
          <p:nvPr/>
        </p:nvGrpSpPr>
        <p:grpSpPr>
          <a:xfrm>
            <a:off x="7961153" y="1984617"/>
            <a:ext cx="2902046" cy="1689549"/>
            <a:chOff x="1834191" y="1341878"/>
            <a:chExt cx="5854233" cy="3313461"/>
          </a:xfrm>
        </p:grpSpPr>
        <p:sp>
          <p:nvSpPr>
            <p:cNvPr id="28" name="Rounded Rectangle 17">
              <a:extLst>
                <a:ext uri="{FF2B5EF4-FFF2-40B4-BE49-F238E27FC236}">
                  <a16:creationId xmlns:a16="http://schemas.microsoft.com/office/drawing/2014/main" id="{7C7E38FF-2523-40A1-98F3-D31E342CA538}"/>
                </a:ext>
              </a:extLst>
            </p:cNvPr>
            <p:cNvSpPr/>
            <p:nvPr/>
          </p:nvSpPr>
          <p:spPr>
            <a:xfrm>
              <a:off x="3174629" y="1341878"/>
              <a:ext cx="2958990" cy="6096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Training Set</a:t>
              </a:r>
            </a:p>
          </p:txBody>
        </p:sp>
        <p:sp>
          <p:nvSpPr>
            <p:cNvPr id="29" name="Rounded Rectangle 18">
              <a:extLst>
                <a:ext uri="{FF2B5EF4-FFF2-40B4-BE49-F238E27FC236}">
                  <a16:creationId xmlns:a16="http://schemas.microsoft.com/office/drawing/2014/main" id="{9FE9C7C8-8253-4ECE-85A6-F3433FBDEBC4}"/>
                </a:ext>
              </a:extLst>
            </p:cNvPr>
            <p:cNvSpPr/>
            <p:nvPr/>
          </p:nvSpPr>
          <p:spPr>
            <a:xfrm>
              <a:off x="2818584" y="2561078"/>
              <a:ext cx="3671079" cy="586556"/>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Learning Algorithm</a:t>
              </a:r>
            </a:p>
          </p:txBody>
        </p:sp>
        <p:sp>
          <p:nvSpPr>
            <p:cNvPr id="30" name="Rounded Rectangle 19">
              <a:extLst>
                <a:ext uri="{FF2B5EF4-FFF2-40B4-BE49-F238E27FC236}">
                  <a16:creationId xmlns:a16="http://schemas.microsoft.com/office/drawing/2014/main" id="{ECDF39F1-355F-49C4-B76B-FF5DB76587F9}"/>
                </a:ext>
              </a:extLst>
            </p:cNvPr>
            <p:cNvSpPr/>
            <p:nvPr/>
          </p:nvSpPr>
          <p:spPr>
            <a:xfrm>
              <a:off x="4209068" y="3780278"/>
              <a:ext cx="890111" cy="586556"/>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h</a:t>
              </a:r>
            </a:p>
          </p:txBody>
        </p:sp>
        <p:sp>
          <p:nvSpPr>
            <p:cNvPr id="31" name="TextBox 30">
              <a:extLst>
                <a:ext uri="{FF2B5EF4-FFF2-40B4-BE49-F238E27FC236}">
                  <a16:creationId xmlns:a16="http://schemas.microsoft.com/office/drawing/2014/main" id="{CE202791-5BC2-4D02-947A-0C9A1215B7C4}"/>
                </a:ext>
              </a:extLst>
            </p:cNvPr>
            <p:cNvSpPr txBox="1"/>
            <p:nvPr/>
          </p:nvSpPr>
          <p:spPr>
            <a:xfrm>
              <a:off x="1834191" y="3749944"/>
              <a:ext cx="1451074" cy="905395"/>
            </a:xfrm>
            <a:prstGeom prst="rect">
              <a:avLst/>
            </a:prstGeom>
            <a:noFill/>
          </p:spPr>
          <p:txBody>
            <a:bodyPr wrap="square" rtlCol="0">
              <a:spAutoFit/>
            </a:bodyPr>
            <a:lstStyle/>
            <a:p>
              <a:pPr algn="ctr"/>
              <a:r>
                <a:rPr lang="en-US" sz="1200" dirty="0"/>
                <a:t>Some Features</a:t>
              </a:r>
            </a:p>
          </p:txBody>
        </p:sp>
        <p:sp>
          <p:nvSpPr>
            <p:cNvPr id="32" name="TextBox 31">
              <a:extLst>
                <a:ext uri="{FF2B5EF4-FFF2-40B4-BE49-F238E27FC236}">
                  <a16:creationId xmlns:a16="http://schemas.microsoft.com/office/drawing/2014/main" id="{BBE77A7C-84FE-4BC5-8105-2AD078B3DD58}"/>
                </a:ext>
              </a:extLst>
            </p:cNvPr>
            <p:cNvSpPr txBox="1"/>
            <p:nvPr/>
          </p:nvSpPr>
          <p:spPr>
            <a:xfrm>
              <a:off x="5866584" y="3749944"/>
              <a:ext cx="1821840" cy="905395"/>
            </a:xfrm>
            <a:prstGeom prst="rect">
              <a:avLst/>
            </a:prstGeom>
            <a:noFill/>
          </p:spPr>
          <p:txBody>
            <a:bodyPr wrap="square" rtlCol="0">
              <a:spAutoFit/>
            </a:bodyPr>
            <a:lstStyle/>
            <a:p>
              <a:pPr algn="ctr"/>
              <a:r>
                <a:rPr lang="en-US" sz="1200" dirty="0"/>
                <a:t>Predicted Value </a:t>
              </a:r>
            </a:p>
          </p:txBody>
        </p:sp>
        <p:cxnSp>
          <p:nvCxnSpPr>
            <p:cNvPr id="33" name="Straight Arrow Connector 32">
              <a:extLst>
                <a:ext uri="{FF2B5EF4-FFF2-40B4-BE49-F238E27FC236}">
                  <a16:creationId xmlns:a16="http://schemas.microsoft.com/office/drawing/2014/main" id="{D68E3A11-1B05-45A4-836B-58DB17A89908}"/>
                </a:ext>
              </a:extLst>
            </p:cNvPr>
            <p:cNvCxnSpPr>
              <a:cxnSpLocks/>
              <a:stCxn id="28" idx="2"/>
              <a:endCxn id="29" idx="0"/>
            </p:cNvCxnSpPr>
            <p:nvPr/>
          </p:nvCxnSpPr>
          <p:spPr>
            <a:xfrm>
              <a:off x="4654124" y="1951478"/>
              <a:ext cx="0" cy="6096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FA0026-6A1D-437F-BEFF-5FE72ADD53D7}"/>
                </a:ext>
              </a:extLst>
            </p:cNvPr>
            <p:cNvCxnSpPr>
              <a:cxnSpLocks/>
              <a:stCxn id="29" idx="2"/>
              <a:endCxn id="30" idx="0"/>
            </p:cNvCxnSpPr>
            <p:nvPr/>
          </p:nvCxnSpPr>
          <p:spPr>
            <a:xfrm>
              <a:off x="4654124" y="3147634"/>
              <a:ext cx="0" cy="632644"/>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E3E6167-8A3B-41F9-9748-348AABB51BD4}"/>
                </a:ext>
              </a:extLst>
            </p:cNvPr>
            <p:cNvCxnSpPr>
              <a:cxnSpLocks/>
              <a:endCxn id="30" idx="1"/>
            </p:cNvCxnSpPr>
            <p:nvPr/>
          </p:nvCxnSpPr>
          <p:spPr>
            <a:xfrm>
              <a:off x="3285264" y="4073556"/>
              <a:ext cx="923804"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EDCD80-589A-4675-94E9-F37C7832C3A0}"/>
                </a:ext>
              </a:extLst>
            </p:cNvPr>
            <p:cNvCxnSpPr>
              <a:cxnSpLocks/>
              <a:stCxn id="30" idx="3"/>
            </p:cNvCxnSpPr>
            <p:nvPr/>
          </p:nvCxnSpPr>
          <p:spPr>
            <a:xfrm>
              <a:off x="5099179" y="4073556"/>
              <a:ext cx="856417"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916B8A71-E9F0-4F12-B118-506935E9FA6B}"/>
              </a:ext>
            </a:extLst>
          </p:cNvPr>
          <p:cNvCxnSpPr>
            <a:cxnSpLocks/>
          </p:cNvCxnSpPr>
          <p:nvPr/>
        </p:nvCxnSpPr>
        <p:spPr>
          <a:xfrm flipV="1">
            <a:off x="8029809" y="4287113"/>
            <a:ext cx="2882714" cy="122010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5E07531-8F76-43FC-B706-F7DA8084ACA4}"/>
                  </a:ext>
                </a:extLst>
              </p:cNvPr>
              <p:cNvSpPr txBox="1"/>
              <p:nvPr/>
            </p:nvSpPr>
            <p:spPr>
              <a:xfrm>
                <a:off x="3668624" y="4181711"/>
                <a:ext cx="197650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NZ" sz="1800" b="0" i="1" smtClean="0">
                              <a:latin typeface="Cambria Math" panose="02040503050406030204" pitchFamily="18" charset="0"/>
                            </a:rPr>
                            <m:t>h</m:t>
                          </m:r>
                        </m:e>
                        <m:sub>
                          <m:r>
                            <a:rPr lang="en-US" sz="1800" i="1" smtClean="0">
                              <a:latin typeface="Cambria Math" panose="02040503050406030204" pitchFamily="18" charset="0"/>
                              <a:ea typeface="Cambria Math" panose="02040503050406030204" pitchFamily="18" charset="0"/>
                            </a:rPr>
                            <m:t>𝜃</m:t>
                          </m:r>
                        </m:sub>
                      </m:sSub>
                      <m:d>
                        <m:dPr>
                          <m:ctrlPr>
                            <a:rPr lang="en-NZ" sz="1800" b="0" i="1" smtClean="0">
                              <a:latin typeface="Cambria Math" panose="02040503050406030204" pitchFamily="18" charset="0"/>
                            </a:rPr>
                          </m:ctrlPr>
                        </m:dPr>
                        <m:e>
                          <m:r>
                            <a:rPr lang="en-NZ" sz="1800" b="0" i="1" smtClean="0">
                              <a:latin typeface="Cambria Math" panose="02040503050406030204" pitchFamily="18" charset="0"/>
                            </a:rPr>
                            <m:t>𝑥</m:t>
                          </m:r>
                        </m:e>
                      </m:d>
                      <m:r>
                        <a:rPr lang="en-NZ" sz="1800" b="0" i="1" smtClean="0">
                          <a:latin typeface="Cambria Math" panose="02040503050406030204" pitchFamily="18" charset="0"/>
                        </a:rPr>
                        <m:t>= </m:t>
                      </m:r>
                      <m:sSub>
                        <m:sSubPr>
                          <m:ctrlPr>
                            <a:rPr lang="en-NZ" sz="1800" b="0" i="1" smtClean="0">
                              <a:latin typeface="Cambria Math" panose="02040503050406030204" pitchFamily="18" charset="0"/>
                            </a:rPr>
                          </m:ctrlPr>
                        </m:sSubPr>
                        <m:e>
                          <m:r>
                            <a:rPr lang="en-NZ" sz="1800" b="0" i="1" smtClean="0">
                              <a:latin typeface="Cambria Math" panose="02040503050406030204" pitchFamily="18" charset="0"/>
                              <a:ea typeface="Cambria Math" panose="02040503050406030204" pitchFamily="18" charset="0"/>
                            </a:rPr>
                            <m:t>𝜃</m:t>
                          </m:r>
                        </m:e>
                        <m:sub>
                          <m:r>
                            <a:rPr lang="en-NZ" sz="1800" b="0" i="1" smtClean="0">
                              <a:latin typeface="Cambria Math" panose="02040503050406030204" pitchFamily="18" charset="0"/>
                            </a:rPr>
                            <m:t>0</m:t>
                          </m:r>
                        </m:sub>
                      </m:sSub>
                      <m:r>
                        <a:rPr lang="en-NZ" sz="1800" b="0" i="1" smtClean="0">
                          <a:latin typeface="Cambria Math" panose="02040503050406030204" pitchFamily="18" charset="0"/>
                        </a:rPr>
                        <m:t>+</m:t>
                      </m:r>
                      <m:sSub>
                        <m:sSubPr>
                          <m:ctrlPr>
                            <a:rPr lang="en-NZ" sz="1800" i="1">
                              <a:latin typeface="Cambria Math" panose="02040503050406030204" pitchFamily="18" charset="0"/>
                            </a:rPr>
                          </m:ctrlPr>
                        </m:sSubPr>
                        <m:e>
                          <m:r>
                            <a:rPr lang="en-NZ" sz="1800" i="1">
                              <a:latin typeface="Cambria Math" panose="02040503050406030204" pitchFamily="18" charset="0"/>
                              <a:ea typeface="Cambria Math" panose="02040503050406030204" pitchFamily="18" charset="0"/>
                            </a:rPr>
                            <m:t>𝜃</m:t>
                          </m:r>
                        </m:e>
                        <m:sub>
                          <m:r>
                            <a:rPr lang="en-NZ" sz="1800" b="0" i="1" smtClean="0">
                              <a:latin typeface="Cambria Math" panose="02040503050406030204" pitchFamily="18" charset="0"/>
                              <a:ea typeface="Cambria Math" panose="02040503050406030204" pitchFamily="18" charset="0"/>
                            </a:rPr>
                            <m:t>1</m:t>
                          </m:r>
                        </m:sub>
                      </m:sSub>
                      <m:r>
                        <a:rPr lang="en-NZ" sz="1800" b="0" i="1" smtClean="0">
                          <a:latin typeface="Cambria Math" panose="02040503050406030204" pitchFamily="18" charset="0"/>
                        </a:rPr>
                        <m:t>𝑥</m:t>
                      </m:r>
                    </m:oMath>
                  </m:oMathPara>
                </a14:m>
                <a:endParaRPr lang="en-US" sz="1800" dirty="0"/>
              </a:p>
            </p:txBody>
          </p:sp>
        </mc:Choice>
        <mc:Fallback xmlns="">
          <p:sp>
            <p:nvSpPr>
              <p:cNvPr id="38" name="TextBox 37">
                <a:extLst>
                  <a:ext uri="{FF2B5EF4-FFF2-40B4-BE49-F238E27FC236}">
                    <a16:creationId xmlns:a16="http://schemas.microsoft.com/office/drawing/2014/main" id="{45E07531-8F76-43FC-B706-F7DA8084ACA4}"/>
                  </a:ext>
                </a:extLst>
              </p:cNvPr>
              <p:cNvSpPr txBox="1">
                <a:spLocks noRot="1" noChangeAspect="1" noMove="1" noResize="1" noEditPoints="1" noAdjustHandles="1" noChangeArrowheads="1" noChangeShapeType="1" noTextEdit="1"/>
              </p:cNvSpPr>
              <p:nvPr/>
            </p:nvSpPr>
            <p:spPr>
              <a:xfrm>
                <a:off x="3668624" y="4181711"/>
                <a:ext cx="1976501" cy="369332"/>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9E5A84D-3EDB-4374-A7C9-380A622CCE6A}"/>
                  </a:ext>
                </a:extLst>
              </p:cNvPr>
              <p:cNvSpPr txBox="1"/>
              <p:nvPr/>
            </p:nvSpPr>
            <p:spPr>
              <a:xfrm>
                <a:off x="3668624" y="4833465"/>
                <a:ext cx="2902712"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600" b="0" i="1" smtClean="0">
                          <a:latin typeface="Cambria Math" panose="02040503050406030204" pitchFamily="18" charset="0"/>
                        </a:rPr>
                        <m:t>𝐽</m:t>
                      </m:r>
                      <m:d>
                        <m:dPr>
                          <m:ctrlPr>
                            <a:rPr lang="en-NZ" sz="1600" b="0" i="1" smtClean="0">
                              <a:latin typeface="Cambria Math" panose="02040503050406030204" pitchFamily="18" charset="0"/>
                            </a:rPr>
                          </m:ctrlPr>
                        </m:dPr>
                        <m:e>
                          <m:r>
                            <a:rPr lang="en-NZ" sz="1600" b="0" i="1" smtClean="0">
                              <a:latin typeface="Cambria Math" panose="02040503050406030204" pitchFamily="18" charset="0"/>
                              <a:ea typeface="Cambria Math" panose="02040503050406030204" pitchFamily="18" charset="0"/>
                            </a:rPr>
                            <m:t>𝜃</m:t>
                          </m:r>
                        </m:e>
                      </m:d>
                      <m:r>
                        <a:rPr lang="en-NZ" sz="1600" b="0" i="1" smtClean="0">
                          <a:latin typeface="Cambria Math" panose="02040503050406030204" pitchFamily="18" charset="0"/>
                          <a:ea typeface="Cambria Math" panose="02040503050406030204" pitchFamily="18" charset="0"/>
                        </a:rPr>
                        <m:t>=</m:t>
                      </m:r>
                      <m:f>
                        <m:fPr>
                          <m:ctrlPr>
                            <a:rPr lang="en-NZ" sz="1600" b="0" i="1" smtClean="0">
                              <a:latin typeface="Cambria Math" panose="02040503050406030204" pitchFamily="18" charset="0"/>
                              <a:ea typeface="Cambria Math" panose="02040503050406030204" pitchFamily="18" charset="0"/>
                            </a:rPr>
                          </m:ctrlPr>
                        </m:fPr>
                        <m:num>
                          <m:r>
                            <a:rPr lang="en-NZ" sz="1600" b="0" i="1" smtClean="0">
                              <a:latin typeface="Cambria Math" panose="02040503050406030204" pitchFamily="18" charset="0"/>
                              <a:ea typeface="Cambria Math" panose="02040503050406030204" pitchFamily="18" charset="0"/>
                            </a:rPr>
                            <m:t>1</m:t>
                          </m:r>
                        </m:num>
                        <m:den>
                          <m:r>
                            <a:rPr lang="en-NZ" sz="1600" b="0" i="1" smtClean="0">
                              <a:latin typeface="Cambria Math" panose="02040503050406030204" pitchFamily="18" charset="0"/>
                              <a:ea typeface="Cambria Math" panose="02040503050406030204" pitchFamily="18" charset="0"/>
                            </a:rPr>
                            <m:t>𝑚</m:t>
                          </m:r>
                        </m:den>
                      </m:f>
                      <m:nary>
                        <m:naryPr>
                          <m:chr m:val="∑"/>
                          <m:ctrlPr>
                            <a:rPr lang="en-NZ" sz="1600" b="0" i="1" smtClean="0">
                              <a:latin typeface="Cambria Math" panose="02040503050406030204" pitchFamily="18" charset="0"/>
                              <a:ea typeface="Cambria Math" panose="02040503050406030204" pitchFamily="18" charset="0"/>
                            </a:rPr>
                          </m:ctrlPr>
                        </m:naryPr>
                        <m:sub>
                          <m:r>
                            <m:rPr>
                              <m:brk m:alnAt="23"/>
                            </m:rPr>
                            <a:rPr lang="en-NZ" sz="1600" b="0" i="1" smtClean="0">
                              <a:latin typeface="Cambria Math" panose="02040503050406030204" pitchFamily="18" charset="0"/>
                              <a:ea typeface="Cambria Math" panose="02040503050406030204" pitchFamily="18" charset="0"/>
                            </a:rPr>
                            <m:t>𝑖</m:t>
                          </m:r>
                          <m:r>
                            <a:rPr lang="en-NZ" sz="1600" b="0" i="1" smtClean="0">
                              <a:latin typeface="Cambria Math" panose="02040503050406030204" pitchFamily="18" charset="0"/>
                              <a:ea typeface="Cambria Math" panose="02040503050406030204" pitchFamily="18" charset="0"/>
                            </a:rPr>
                            <m:t>=1</m:t>
                          </m:r>
                        </m:sub>
                        <m:sup>
                          <m:r>
                            <a:rPr lang="en-NZ" sz="1600" b="0" i="1" smtClean="0">
                              <a:latin typeface="Cambria Math" panose="02040503050406030204" pitchFamily="18" charset="0"/>
                              <a:ea typeface="Cambria Math" panose="02040503050406030204" pitchFamily="18" charset="0"/>
                            </a:rPr>
                            <m:t>𝑚</m:t>
                          </m:r>
                        </m:sup>
                        <m:e>
                          <m:sSub>
                            <m:sSubPr>
                              <m:ctrlPr>
                                <a:rPr lang="en-NZ" sz="1600" i="1">
                                  <a:latin typeface="Cambria Math" panose="02040503050406030204" pitchFamily="18" charset="0"/>
                                  <a:ea typeface="Cambria Math" panose="02040503050406030204" pitchFamily="18" charset="0"/>
                                </a:rPr>
                              </m:ctrlPr>
                            </m:sSubPr>
                            <m:e>
                              <m:r>
                                <a:rPr lang="en-NZ" sz="1600" b="0" i="1" smtClean="0">
                                  <a:latin typeface="Cambria Math" panose="02040503050406030204" pitchFamily="18" charset="0"/>
                                  <a:ea typeface="Cambria Math" panose="02040503050406030204" pitchFamily="18" charset="0"/>
                                </a:rPr>
                                <m:t>𝑐𝑜𝑠𝑡</m:t>
                              </m:r>
                              <m:r>
                                <a:rPr lang="en-NZ" sz="1600" b="0" i="1" smtClean="0">
                                  <a:latin typeface="Cambria Math" panose="02040503050406030204" pitchFamily="18" charset="0"/>
                                  <a:ea typeface="Cambria Math" panose="02040503050406030204" pitchFamily="18" charset="0"/>
                                </a:rPr>
                                <m:t> (</m:t>
                              </m:r>
                              <m:r>
                                <a:rPr lang="en-NZ" sz="1600" i="1">
                                  <a:latin typeface="Cambria Math" panose="02040503050406030204" pitchFamily="18" charset="0"/>
                                  <a:ea typeface="Cambria Math" panose="02040503050406030204" pitchFamily="18" charset="0"/>
                                </a:rPr>
                                <m:t>h</m:t>
                              </m:r>
                            </m:e>
                            <m:sub>
                              <m:r>
                                <a:rPr lang="en-NZ" sz="1600" i="1">
                                  <a:latin typeface="Cambria Math" panose="02040503050406030204" pitchFamily="18" charset="0"/>
                                  <a:ea typeface="Cambria Math" panose="02040503050406030204" pitchFamily="18" charset="0"/>
                                </a:rPr>
                                <m:t>𝜃</m:t>
                              </m:r>
                            </m:sub>
                          </m:sSub>
                          <m:r>
                            <a:rPr lang="en-NZ" sz="1600" i="1">
                              <a:latin typeface="Cambria Math" panose="02040503050406030204" pitchFamily="18" charset="0"/>
                              <a:ea typeface="Cambria Math" panose="02040503050406030204" pitchFamily="18" charset="0"/>
                            </a:rPr>
                            <m:t>(</m:t>
                          </m:r>
                          <m:sSup>
                            <m:sSupPr>
                              <m:ctrlPr>
                                <a:rPr lang="en-NZ" sz="1600" i="1">
                                  <a:latin typeface="Cambria Math" panose="02040503050406030204" pitchFamily="18" charset="0"/>
                                  <a:ea typeface="Cambria Math" panose="02040503050406030204" pitchFamily="18" charset="0"/>
                                </a:rPr>
                              </m:ctrlPr>
                            </m:sSupPr>
                            <m:e>
                              <m:r>
                                <a:rPr lang="en-NZ" sz="1600" i="1">
                                  <a:latin typeface="Cambria Math" panose="02040503050406030204" pitchFamily="18" charset="0"/>
                                  <a:ea typeface="Cambria Math" panose="02040503050406030204" pitchFamily="18" charset="0"/>
                                </a:rPr>
                                <m:t>𝑥</m:t>
                              </m:r>
                            </m:e>
                            <m:sup>
                              <m:r>
                                <a:rPr lang="en-NZ" sz="1600" i="1">
                                  <a:latin typeface="Cambria Math" panose="02040503050406030204" pitchFamily="18" charset="0"/>
                                  <a:ea typeface="Cambria Math" panose="02040503050406030204" pitchFamily="18" charset="0"/>
                                </a:rPr>
                                <m:t>𝑖</m:t>
                              </m:r>
                            </m:sup>
                          </m:sSup>
                          <m:r>
                            <a:rPr lang="en-NZ" sz="1600" i="1">
                              <a:latin typeface="Cambria Math" panose="02040503050406030204" pitchFamily="18" charset="0"/>
                              <a:ea typeface="Cambria Math" panose="02040503050406030204" pitchFamily="18" charset="0"/>
                            </a:rPr>
                            <m:t>) </m:t>
                          </m:r>
                          <m:sSup>
                            <m:sSupPr>
                              <m:ctrlPr>
                                <a:rPr lang="en-NZ" sz="1600" i="1">
                                  <a:latin typeface="Cambria Math" panose="02040503050406030204" pitchFamily="18" charset="0"/>
                                  <a:ea typeface="Cambria Math" panose="02040503050406030204" pitchFamily="18" charset="0"/>
                                </a:rPr>
                              </m:ctrlPr>
                            </m:sSupPr>
                            <m:e>
                              <m:r>
                                <a:rPr lang="en-NZ" sz="1600" b="0" i="1" smtClean="0">
                                  <a:latin typeface="Cambria Math" panose="02040503050406030204" pitchFamily="18" charset="0"/>
                                  <a:ea typeface="Cambria Math" panose="02040503050406030204" pitchFamily="18" charset="0"/>
                                </a:rPr>
                                <m:t>, </m:t>
                              </m:r>
                              <m:r>
                                <a:rPr lang="en-NZ" sz="1600" i="1">
                                  <a:latin typeface="Cambria Math" panose="02040503050406030204" pitchFamily="18" charset="0"/>
                                  <a:ea typeface="Cambria Math" panose="02040503050406030204" pitchFamily="18" charset="0"/>
                                </a:rPr>
                                <m:t>𝑦</m:t>
                              </m:r>
                            </m:e>
                            <m:sup>
                              <m:r>
                                <a:rPr lang="en-NZ" sz="1600" i="1">
                                  <a:latin typeface="Cambria Math" panose="02040503050406030204" pitchFamily="18" charset="0"/>
                                  <a:ea typeface="Cambria Math" panose="02040503050406030204" pitchFamily="18" charset="0"/>
                                </a:rPr>
                                <m:t>𝑖</m:t>
                              </m:r>
                            </m:sup>
                          </m:sSup>
                          <m:r>
                            <a:rPr lang="en-NZ" sz="1600" i="1">
                              <a:latin typeface="Cambria Math" panose="02040503050406030204" pitchFamily="18" charset="0"/>
                              <a:ea typeface="Cambria Math" panose="02040503050406030204" pitchFamily="18" charset="0"/>
                            </a:rPr>
                            <m:t>)</m:t>
                          </m:r>
                        </m:e>
                      </m:nary>
                    </m:oMath>
                  </m:oMathPara>
                </a14:m>
                <a:endParaRPr lang="en-NZ" sz="1600" dirty="0"/>
              </a:p>
            </p:txBody>
          </p:sp>
        </mc:Choice>
        <mc:Fallback xmlns="">
          <p:sp>
            <p:nvSpPr>
              <p:cNvPr id="39" name="TextBox 38">
                <a:extLst>
                  <a:ext uri="{FF2B5EF4-FFF2-40B4-BE49-F238E27FC236}">
                    <a16:creationId xmlns:a16="http://schemas.microsoft.com/office/drawing/2014/main" id="{59E5A84D-3EDB-4374-A7C9-380A622CCE6A}"/>
                  </a:ext>
                </a:extLst>
              </p:cNvPr>
              <p:cNvSpPr txBox="1">
                <a:spLocks noRot="1" noChangeAspect="1" noMove="1" noResize="1" noEditPoints="1" noAdjustHandles="1" noChangeArrowheads="1" noChangeShapeType="1" noTextEdit="1"/>
              </p:cNvSpPr>
              <p:nvPr/>
            </p:nvSpPr>
            <p:spPr>
              <a:xfrm>
                <a:off x="3668624" y="4833465"/>
                <a:ext cx="2902712" cy="764505"/>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54D83AA-9BC0-47CA-ADFD-495944A1D877}"/>
                  </a:ext>
                </a:extLst>
              </p:cNvPr>
              <p:cNvSpPr txBox="1"/>
              <p:nvPr/>
            </p:nvSpPr>
            <p:spPr>
              <a:xfrm>
                <a:off x="3668624" y="2577944"/>
                <a:ext cx="4021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800" b="0" i="1" smtClean="0">
                          <a:latin typeface="Cambria Math" panose="02040503050406030204" pitchFamily="18" charset="0"/>
                        </a:rPr>
                        <m:t>𝑥</m:t>
                      </m:r>
                    </m:oMath>
                  </m:oMathPara>
                </a14:m>
                <a:endParaRPr lang="en-NZ" dirty="0"/>
              </a:p>
            </p:txBody>
          </p:sp>
        </mc:Choice>
        <mc:Fallback xmlns="">
          <p:sp>
            <p:nvSpPr>
              <p:cNvPr id="40" name="TextBox 39">
                <a:extLst>
                  <a:ext uri="{FF2B5EF4-FFF2-40B4-BE49-F238E27FC236}">
                    <a16:creationId xmlns:a16="http://schemas.microsoft.com/office/drawing/2014/main" id="{854D83AA-9BC0-47CA-ADFD-495944A1D877}"/>
                  </a:ext>
                </a:extLst>
              </p:cNvPr>
              <p:cNvSpPr txBox="1">
                <a:spLocks noRot="1" noChangeAspect="1" noMove="1" noResize="1" noEditPoints="1" noAdjustHandles="1" noChangeArrowheads="1" noChangeShapeType="1" noTextEdit="1"/>
              </p:cNvSpPr>
              <p:nvPr/>
            </p:nvSpPr>
            <p:spPr>
              <a:xfrm>
                <a:off x="3668624" y="2577944"/>
                <a:ext cx="402197" cy="369332"/>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B3DB723-1D27-41E4-99BE-9922BE6D3DCD}"/>
                  </a:ext>
                </a:extLst>
              </p:cNvPr>
              <p:cNvSpPr txBox="1"/>
              <p:nvPr/>
            </p:nvSpPr>
            <p:spPr>
              <a:xfrm>
                <a:off x="3668624" y="3374020"/>
                <a:ext cx="4021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800" b="0" i="1" smtClean="0">
                          <a:latin typeface="Cambria Math" panose="02040503050406030204" pitchFamily="18" charset="0"/>
                        </a:rPr>
                        <m:t>𝑦</m:t>
                      </m:r>
                    </m:oMath>
                  </m:oMathPara>
                </a14:m>
                <a:endParaRPr lang="en-NZ" dirty="0"/>
              </a:p>
            </p:txBody>
          </p:sp>
        </mc:Choice>
        <mc:Fallback xmlns="">
          <p:sp>
            <p:nvSpPr>
              <p:cNvPr id="41" name="TextBox 40">
                <a:extLst>
                  <a:ext uri="{FF2B5EF4-FFF2-40B4-BE49-F238E27FC236}">
                    <a16:creationId xmlns:a16="http://schemas.microsoft.com/office/drawing/2014/main" id="{BB3DB723-1D27-41E4-99BE-9922BE6D3DCD}"/>
                  </a:ext>
                </a:extLst>
              </p:cNvPr>
              <p:cNvSpPr txBox="1">
                <a:spLocks noRot="1" noChangeAspect="1" noMove="1" noResize="1" noEditPoints="1" noAdjustHandles="1" noChangeArrowheads="1" noChangeShapeType="1" noTextEdit="1"/>
              </p:cNvSpPr>
              <p:nvPr/>
            </p:nvSpPr>
            <p:spPr>
              <a:xfrm>
                <a:off x="3668624" y="3374020"/>
                <a:ext cx="402197" cy="369332"/>
              </a:xfrm>
              <a:prstGeom prst="rect">
                <a:avLst/>
              </a:prstGeom>
              <a:blipFill>
                <a:blip r:embed="rId6"/>
                <a:stretch>
                  <a:fillRect b="-655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E04571E-3564-459E-8C43-FE54D53F1E15}"/>
                  </a:ext>
                </a:extLst>
              </p:cNvPr>
              <p:cNvSpPr txBox="1"/>
              <p:nvPr/>
            </p:nvSpPr>
            <p:spPr>
              <a:xfrm>
                <a:off x="3407235" y="5597970"/>
                <a:ext cx="3164101"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B0F0"/>
                          </a:solidFill>
                          <a:latin typeface="Cambria Math" panose="02040503050406030204" pitchFamily="18" charset="0"/>
                        </a:rPr>
                        <m:t>𝒊</m:t>
                      </m:r>
                      <m:r>
                        <a:rPr lang="en-NZ" sz="1400" b="1" i="1" smtClean="0">
                          <a:solidFill>
                            <a:srgbClr val="00B0F0"/>
                          </a:solidFill>
                          <a:latin typeface="Cambria Math" panose="02040503050406030204" pitchFamily="18" charset="0"/>
                        </a:rPr>
                        <m:t>.</m:t>
                      </m:r>
                      <m:r>
                        <a:rPr lang="en-NZ" sz="1400" b="1" i="1" smtClean="0">
                          <a:solidFill>
                            <a:srgbClr val="00B0F0"/>
                          </a:solidFill>
                          <a:latin typeface="Cambria Math" panose="02040503050406030204" pitchFamily="18" charset="0"/>
                        </a:rPr>
                        <m:t>𝒆</m:t>
                      </m:r>
                      <m:r>
                        <a:rPr lang="en-NZ" sz="1400" b="1" i="1" smtClean="0">
                          <a:solidFill>
                            <a:srgbClr val="00B0F0"/>
                          </a:solidFill>
                          <a:latin typeface="Cambria Math" panose="02040503050406030204" pitchFamily="18" charset="0"/>
                        </a:rPr>
                        <m:t>:   </m:t>
                      </m:r>
                      <m:r>
                        <a:rPr lang="en-NZ" sz="1400" b="1" i="1" smtClean="0">
                          <a:solidFill>
                            <a:srgbClr val="00B0F0"/>
                          </a:solidFill>
                          <a:latin typeface="Cambria Math" panose="02040503050406030204" pitchFamily="18" charset="0"/>
                        </a:rPr>
                        <m:t>𝑱</m:t>
                      </m:r>
                      <m:d>
                        <m:dPr>
                          <m:ctrlPr>
                            <a:rPr lang="en-NZ" sz="1400" b="1" i="1" smtClean="0">
                              <a:solidFill>
                                <a:srgbClr val="00B0F0"/>
                              </a:solidFill>
                              <a:latin typeface="Cambria Math" panose="02040503050406030204" pitchFamily="18" charset="0"/>
                            </a:rPr>
                          </m:ctrlPr>
                        </m:dPr>
                        <m:e>
                          <m:r>
                            <a:rPr lang="en-NZ" sz="1400" b="1" i="1" smtClean="0">
                              <a:solidFill>
                                <a:srgbClr val="00B0F0"/>
                              </a:solidFill>
                              <a:latin typeface="Cambria Math" panose="02040503050406030204" pitchFamily="18" charset="0"/>
                              <a:ea typeface="Cambria Math" panose="02040503050406030204" pitchFamily="18" charset="0"/>
                            </a:rPr>
                            <m:t>𝜽</m:t>
                          </m:r>
                        </m:e>
                      </m:d>
                      <m:r>
                        <a:rPr lang="en-NZ" sz="1400" b="1" i="1" smtClean="0">
                          <a:solidFill>
                            <a:srgbClr val="00B0F0"/>
                          </a:solidFill>
                          <a:latin typeface="Cambria Math" panose="02040503050406030204" pitchFamily="18" charset="0"/>
                          <a:ea typeface="Cambria Math" panose="02040503050406030204" pitchFamily="18" charset="0"/>
                        </a:rPr>
                        <m:t>=</m:t>
                      </m:r>
                      <m:f>
                        <m:fPr>
                          <m:ctrlPr>
                            <a:rPr lang="en-NZ" sz="1400" b="1" i="1" smtClean="0">
                              <a:solidFill>
                                <a:srgbClr val="00B0F0"/>
                              </a:solidFill>
                              <a:latin typeface="Cambria Math" panose="02040503050406030204" pitchFamily="18" charset="0"/>
                              <a:ea typeface="Cambria Math" panose="02040503050406030204" pitchFamily="18" charset="0"/>
                            </a:rPr>
                          </m:ctrlPr>
                        </m:fPr>
                        <m:num>
                          <m:r>
                            <a:rPr lang="en-NZ" sz="1400" b="1" i="1" smtClean="0">
                              <a:solidFill>
                                <a:srgbClr val="00B0F0"/>
                              </a:solidFill>
                              <a:latin typeface="Cambria Math" panose="02040503050406030204" pitchFamily="18" charset="0"/>
                              <a:ea typeface="Cambria Math" panose="02040503050406030204" pitchFamily="18" charset="0"/>
                            </a:rPr>
                            <m:t>𝟏</m:t>
                          </m:r>
                        </m:num>
                        <m:den>
                          <m:r>
                            <a:rPr lang="en-NZ" sz="1400" b="1" i="1" smtClean="0">
                              <a:solidFill>
                                <a:srgbClr val="00B0F0"/>
                              </a:solidFill>
                              <a:latin typeface="Cambria Math" panose="02040503050406030204" pitchFamily="18" charset="0"/>
                              <a:ea typeface="Cambria Math" panose="02040503050406030204" pitchFamily="18" charset="0"/>
                            </a:rPr>
                            <m:t>𝒎</m:t>
                          </m:r>
                        </m:den>
                      </m:f>
                      <m:nary>
                        <m:naryPr>
                          <m:chr m:val="∑"/>
                          <m:ctrlPr>
                            <a:rPr lang="en-NZ" sz="1400" b="1" i="1" smtClean="0">
                              <a:solidFill>
                                <a:srgbClr val="00B0F0"/>
                              </a:solidFill>
                              <a:latin typeface="Cambria Math" panose="02040503050406030204" pitchFamily="18" charset="0"/>
                              <a:ea typeface="Cambria Math" panose="02040503050406030204" pitchFamily="18" charset="0"/>
                            </a:rPr>
                          </m:ctrlPr>
                        </m:naryPr>
                        <m:sub>
                          <m:r>
                            <m:rPr>
                              <m:brk m:alnAt="23"/>
                            </m:rPr>
                            <a:rPr lang="en-NZ" sz="1400" b="1" i="1" smtClean="0">
                              <a:solidFill>
                                <a:srgbClr val="00B0F0"/>
                              </a:solidFill>
                              <a:latin typeface="Cambria Math" panose="02040503050406030204" pitchFamily="18" charset="0"/>
                              <a:ea typeface="Cambria Math" panose="02040503050406030204" pitchFamily="18" charset="0"/>
                            </a:rPr>
                            <m:t>𝒊</m:t>
                          </m:r>
                          <m:r>
                            <a:rPr lang="en-NZ" sz="1400" b="1" i="1" smtClean="0">
                              <a:solidFill>
                                <a:srgbClr val="00B0F0"/>
                              </a:solidFill>
                              <a:latin typeface="Cambria Math" panose="02040503050406030204" pitchFamily="18" charset="0"/>
                              <a:ea typeface="Cambria Math" panose="02040503050406030204" pitchFamily="18" charset="0"/>
                            </a:rPr>
                            <m:t>=</m:t>
                          </m:r>
                          <m:r>
                            <a:rPr lang="en-NZ" sz="1400" b="1" i="1" smtClean="0">
                              <a:solidFill>
                                <a:srgbClr val="00B0F0"/>
                              </a:solidFill>
                              <a:latin typeface="Cambria Math" panose="02040503050406030204" pitchFamily="18" charset="0"/>
                              <a:ea typeface="Cambria Math" panose="02040503050406030204" pitchFamily="18" charset="0"/>
                            </a:rPr>
                            <m:t>𝟏</m:t>
                          </m:r>
                        </m:sub>
                        <m:sup>
                          <m:r>
                            <a:rPr lang="en-NZ" sz="1400" b="1" i="1" smtClean="0">
                              <a:solidFill>
                                <a:srgbClr val="00B0F0"/>
                              </a:solidFill>
                              <a:latin typeface="Cambria Math" panose="02040503050406030204" pitchFamily="18" charset="0"/>
                              <a:ea typeface="Cambria Math" panose="02040503050406030204" pitchFamily="18" charset="0"/>
                            </a:rPr>
                            <m:t>𝒎</m:t>
                          </m:r>
                        </m:sup>
                        <m:e>
                          <m:sSub>
                            <m:sSubPr>
                              <m:ctrlPr>
                                <a:rPr lang="en-NZ" sz="1400" b="1" i="1">
                                  <a:solidFill>
                                    <a:srgbClr val="00B0F0"/>
                                  </a:solidFill>
                                  <a:latin typeface="Cambria Math" panose="02040503050406030204" pitchFamily="18" charset="0"/>
                                  <a:ea typeface="Cambria Math" panose="02040503050406030204" pitchFamily="18" charset="0"/>
                                </a:rPr>
                              </m:ctrlPr>
                            </m:sSubPr>
                            <m:e>
                              <m:r>
                                <a:rPr lang="en-NZ" sz="1400" b="1" i="1" smtClean="0">
                                  <a:solidFill>
                                    <a:srgbClr val="00B0F0"/>
                                  </a:solidFill>
                                  <a:latin typeface="Cambria Math" panose="02040503050406030204" pitchFamily="18" charset="0"/>
                                  <a:ea typeface="Cambria Math" panose="02040503050406030204" pitchFamily="18" charset="0"/>
                                </a:rPr>
                                <m:t>(</m:t>
                              </m:r>
                              <m:r>
                                <a:rPr lang="en-NZ" sz="1400" b="1" i="1">
                                  <a:solidFill>
                                    <a:srgbClr val="00B0F0"/>
                                  </a:solidFill>
                                  <a:latin typeface="Cambria Math" panose="02040503050406030204" pitchFamily="18" charset="0"/>
                                  <a:ea typeface="Cambria Math" panose="02040503050406030204" pitchFamily="18" charset="0"/>
                                </a:rPr>
                                <m:t>𝒉</m:t>
                              </m:r>
                            </m:e>
                            <m:sub>
                              <m:r>
                                <a:rPr lang="en-NZ" sz="1400" b="1" i="1">
                                  <a:solidFill>
                                    <a:srgbClr val="00B0F0"/>
                                  </a:solidFill>
                                  <a:latin typeface="Cambria Math" panose="02040503050406030204" pitchFamily="18" charset="0"/>
                                  <a:ea typeface="Cambria Math" panose="02040503050406030204" pitchFamily="18" charset="0"/>
                                </a:rPr>
                                <m:t>𝜽</m:t>
                              </m:r>
                            </m:sub>
                          </m:sSub>
                          <m:r>
                            <a:rPr lang="en-NZ" sz="1400" b="1" i="1">
                              <a:solidFill>
                                <a:srgbClr val="00B0F0"/>
                              </a:solidFill>
                              <a:latin typeface="Cambria Math" panose="02040503050406030204" pitchFamily="18" charset="0"/>
                              <a:ea typeface="Cambria Math" panose="02040503050406030204" pitchFamily="18" charset="0"/>
                            </a:rPr>
                            <m:t>(</m:t>
                          </m:r>
                          <m:sSup>
                            <m:sSupPr>
                              <m:ctrlPr>
                                <a:rPr lang="en-NZ" sz="1400" b="1" i="1">
                                  <a:solidFill>
                                    <a:srgbClr val="00B0F0"/>
                                  </a:solidFill>
                                  <a:latin typeface="Cambria Math" panose="02040503050406030204" pitchFamily="18" charset="0"/>
                                  <a:ea typeface="Cambria Math" panose="02040503050406030204" pitchFamily="18" charset="0"/>
                                </a:rPr>
                              </m:ctrlPr>
                            </m:sSupPr>
                            <m:e>
                              <m:r>
                                <a:rPr lang="en-NZ" sz="1400" b="1" i="1">
                                  <a:solidFill>
                                    <a:srgbClr val="00B0F0"/>
                                  </a:solidFill>
                                  <a:latin typeface="Cambria Math" panose="02040503050406030204" pitchFamily="18" charset="0"/>
                                  <a:ea typeface="Cambria Math" panose="02040503050406030204" pitchFamily="18" charset="0"/>
                                </a:rPr>
                                <m:t>𝒙</m:t>
                              </m:r>
                            </m:e>
                            <m:sup>
                              <m:r>
                                <a:rPr lang="en-NZ" sz="1400" b="1" i="1">
                                  <a:solidFill>
                                    <a:srgbClr val="00B0F0"/>
                                  </a:solidFill>
                                  <a:latin typeface="Cambria Math" panose="02040503050406030204" pitchFamily="18" charset="0"/>
                                  <a:ea typeface="Cambria Math" panose="02040503050406030204" pitchFamily="18" charset="0"/>
                                </a:rPr>
                                <m:t>𝒊</m:t>
                              </m:r>
                            </m:sup>
                          </m:sSup>
                          <m:r>
                            <a:rPr lang="en-NZ" sz="1400" b="1" i="1">
                              <a:solidFill>
                                <a:srgbClr val="00B0F0"/>
                              </a:solidFill>
                              <a:latin typeface="Cambria Math" panose="02040503050406030204" pitchFamily="18" charset="0"/>
                              <a:ea typeface="Cambria Math" panose="02040503050406030204" pitchFamily="18" charset="0"/>
                            </a:rPr>
                            <m:t>) </m:t>
                          </m:r>
                          <m:sSup>
                            <m:sSupPr>
                              <m:ctrlPr>
                                <a:rPr lang="en-NZ" sz="1400" b="1" i="1">
                                  <a:solidFill>
                                    <a:srgbClr val="00B0F0"/>
                                  </a:solidFill>
                                  <a:latin typeface="Cambria Math" panose="02040503050406030204" pitchFamily="18" charset="0"/>
                                  <a:ea typeface="Cambria Math" panose="02040503050406030204" pitchFamily="18" charset="0"/>
                                </a:rPr>
                              </m:ctrlPr>
                            </m:sSupPr>
                            <m:e>
                              <m:r>
                                <a:rPr lang="en-NZ" sz="1400" b="1" i="1" smtClean="0">
                                  <a:solidFill>
                                    <a:srgbClr val="00B0F0"/>
                                  </a:solidFill>
                                  <a:latin typeface="Cambria Math" panose="02040503050406030204" pitchFamily="18" charset="0"/>
                                  <a:ea typeface="Cambria Math" panose="02040503050406030204" pitchFamily="18" charset="0"/>
                                </a:rPr>
                                <m:t>− </m:t>
                              </m:r>
                              <m:r>
                                <a:rPr lang="en-NZ" sz="1400" b="1" i="1">
                                  <a:solidFill>
                                    <a:srgbClr val="00B0F0"/>
                                  </a:solidFill>
                                  <a:latin typeface="Cambria Math" panose="02040503050406030204" pitchFamily="18" charset="0"/>
                                  <a:ea typeface="Cambria Math" panose="02040503050406030204" pitchFamily="18" charset="0"/>
                                </a:rPr>
                                <m:t>𝒚</m:t>
                              </m:r>
                            </m:e>
                            <m:sup>
                              <m:r>
                                <a:rPr lang="en-NZ" sz="1400" b="1" i="1">
                                  <a:solidFill>
                                    <a:srgbClr val="00B0F0"/>
                                  </a:solidFill>
                                  <a:latin typeface="Cambria Math" panose="02040503050406030204" pitchFamily="18" charset="0"/>
                                  <a:ea typeface="Cambria Math" panose="02040503050406030204" pitchFamily="18" charset="0"/>
                                </a:rPr>
                                <m:t>𝒊</m:t>
                              </m:r>
                            </m:sup>
                          </m:sSup>
                          <m:r>
                            <a:rPr lang="en-NZ" sz="1400" b="1" i="1">
                              <a:solidFill>
                                <a:srgbClr val="00B0F0"/>
                              </a:solidFill>
                              <a:latin typeface="Cambria Math" panose="02040503050406030204" pitchFamily="18" charset="0"/>
                              <a:ea typeface="Cambria Math" panose="02040503050406030204" pitchFamily="18" charset="0"/>
                            </a:rPr>
                            <m:t>)</m:t>
                          </m:r>
                        </m:e>
                      </m:nary>
                    </m:oMath>
                  </m:oMathPara>
                </a14:m>
                <a:endParaRPr lang="en-NZ" sz="1400" b="1" dirty="0">
                  <a:solidFill>
                    <a:srgbClr val="00B0F0"/>
                  </a:solidFill>
                </a:endParaRPr>
              </a:p>
            </p:txBody>
          </p:sp>
        </mc:Choice>
        <mc:Fallback xmlns="">
          <p:sp>
            <p:nvSpPr>
              <p:cNvPr id="42" name="TextBox 41">
                <a:extLst>
                  <a:ext uri="{FF2B5EF4-FFF2-40B4-BE49-F238E27FC236}">
                    <a16:creationId xmlns:a16="http://schemas.microsoft.com/office/drawing/2014/main" id="{3E04571E-3564-459E-8C43-FE54D53F1E15}"/>
                  </a:ext>
                </a:extLst>
              </p:cNvPr>
              <p:cNvSpPr txBox="1">
                <a:spLocks noRot="1" noChangeAspect="1" noMove="1" noResize="1" noEditPoints="1" noAdjustHandles="1" noChangeArrowheads="1" noChangeShapeType="1" noTextEdit="1"/>
              </p:cNvSpPr>
              <p:nvPr/>
            </p:nvSpPr>
            <p:spPr>
              <a:xfrm>
                <a:off x="3407235" y="5597970"/>
                <a:ext cx="3164101" cy="680507"/>
              </a:xfrm>
              <a:prstGeom prst="rect">
                <a:avLst/>
              </a:prstGeom>
              <a:blipFill>
                <a:blip r:embed="rId7"/>
                <a:stretch>
                  <a:fillRect/>
                </a:stretch>
              </a:blipFill>
            </p:spPr>
            <p:txBody>
              <a:bodyPr/>
              <a:lstStyle/>
              <a:p>
                <a:r>
                  <a:rPr lang="en-NZ">
                    <a:noFill/>
                  </a:rPr>
                  <a:t> </a:t>
                </a:r>
              </a:p>
            </p:txBody>
          </p:sp>
        </mc:Fallback>
      </mc:AlternateContent>
      <p:pic>
        <p:nvPicPr>
          <p:cNvPr id="43" name="Picture 42" descr="Chart, scatter chart&#10;&#10;Description automatically generated">
            <a:extLst>
              <a:ext uri="{FF2B5EF4-FFF2-40B4-BE49-F238E27FC236}">
                <a16:creationId xmlns:a16="http://schemas.microsoft.com/office/drawing/2014/main" id="{88A66C28-8359-4BC3-AEB5-54DFE283D5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4425" y="3503799"/>
            <a:ext cx="4191043" cy="2794029"/>
          </a:xfrm>
          <a:prstGeom prst="rect">
            <a:avLst/>
          </a:prstGeom>
        </p:spPr>
      </p:pic>
    </p:spTree>
    <p:extLst>
      <p:ext uri="{BB962C8B-B14F-4D97-AF65-F5344CB8AC3E}">
        <p14:creationId xmlns:p14="http://schemas.microsoft.com/office/powerpoint/2010/main" val="3553162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Comparing with Logistic Regression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4204356"/>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In NN, the mapping from layer 1 to layer 2 is determined by another set of parameters: Ɵ</a:t>
            </a:r>
            <a:r>
              <a:rPr lang="en-NZ" baseline="30000" dirty="0"/>
              <a:t>1</a:t>
            </a:r>
          </a:p>
          <a:p>
            <a:pPr marL="742950" lvl="1" indent="-285750">
              <a:lnSpc>
                <a:spcPct val="150000"/>
              </a:lnSpc>
              <a:buFont typeface="Arial" panose="020B0604020202020204" pitchFamily="34" charset="0"/>
              <a:buChar char="•"/>
            </a:pPr>
            <a:r>
              <a:rPr lang="en-NZ" dirty="0"/>
              <a:t>Instead of being constrained by the original input features, a neural network can learn its own features to feed into logistic regression</a:t>
            </a:r>
          </a:p>
          <a:p>
            <a:pPr marL="1200150" lvl="2" indent="-285750">
              <a:lnSpc>
                <a:spcPct val="150000"/>
              </a:lnSpc>
              <a:buFont typeface="Arial" panose="020B0604020202020204" pitchFamily="34" charset="0"/>
              <a:buChar char="•"/>
            </a:pPr>
            <a:r>
              <a:rPr lang="en-NZ" b="1" dirty="0"/>
              <a:t>Flexibility</a:t>
            </a:r>
            <a:r>
              <a:rPr lang="en-NZ" dirty="0"/>
              <a:t> to learn whatever features it wants to feed into the final logistic regression calculation</a:t>
            </a:r>
          </a:p>
          <a:p>
            <a:pPr marL="1657350" lvl="3" indent="-285750">
              <a:lnSpc>
                <a:spcPct val="150000"/>
              </a:lnSpc>
              <a:buFont typeface="Arial" panose="020B0604020202020204" pitchFamily="34" charset="0"/>
              <a:buChar char="•"/>
            </a:pPr>
            <a:r>
              <a:rPr lang="en-NZ" dirty="0"/>
              <a:t>In logistic regression, you would have to calculate your own exciting features to define the best way to classify or describe something</a:t>
            </a:r>
          </a:p>
          <a:p>
            <a:pPr marL="1657350" lvl="3" indent="-285750">
              <a:lnSpc>
                <a:spcPct val="150000"/>
              </a:lnSpc>
              <a:buFont typeface="Arial" panose="020B0604020202020204" pitchFamily="34" charset="0"/>
              <a:buChar char="•"/>
            </a:pPr>
            <a:r>
              <a:rPr lang="en-NZ" dirty="0"/>
              <a:t>Here, we're letting the hidden layers do that, so we feed the hidden layers our input values, and let them learn whatever gives the best final result to feed into the final output layer</a:t>
            </a:r>
            <a:endParaRPr lang="en-NZ" baseline="30000" dirty="0"/>
          </a:p>
        </p:txBody>
      </p:sp>
    </p:spTree>
    <p:extLst>
      <p:ext uri="{BB962C8B-B14F-4D97-AF65-F5344CB8AC3E}">
        <p14:creationId xmlns:p14="http://schemas.microsoft.com/office/powerpoint/2010/main" val="1224916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Other Network Architectures</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1295868"/>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Other architectures (topology) are possible for NNs</a:t>
            </a:r>
          </a:p>
          <a:p>
            <a:pPr marL="742950" lvl="1" indent="-285750">
              <a:lnSpc>
                <a:spcPct val="150000"/>
              </a:lnSpc>
              <a:buFont typeface="Arial" panose="020B0604020202020204" pitchFamily="34" charset="0"/>
              <a:buChar char="•"/>
            </a:pPr>
            <a:r>
              <a:rPr lang="en-NZ" dirty="0"/>
              <a:t>More/less nodes per layer</a:t>
            </a:r>
          </a:p>
          <a:p>
            <a:pPr marL="742950" lvl="1" indent="-285750">
              <a:lnSpc>
                <a:spcPct val="150000"/>
              </a:lnSpc>
              <a:buFont typeface="Arial" panose="020B0604020202020204" pitchFamily="34" charset="0"/>
              <a:buChar char="•"/>
            </a:pPr>
            <a:r>
              <a:rPr lang="en-NZ" dirty="0"/>
              <a:t>More layers</a:t>
            </a:r>
          </a:p>
        </p:txBody>
      </p:sp>
      <p:grpSp>
        <p:nvGrpSpPr>
          <p:cNvPr id="8" name="Group 7">
            <a:extLst>
              <a:ext uri="{FF2B5EF4-FFF2-40B4-BE49-F238E27FC236}">
                <a16:creationId xmlns:a16="http://schemas.microsoft.com/office/drawing/2014/main" id="{1BF1DE32-0E00-4B0C-B710-B745F02ECE25}"/>
              </a:ext>
            </a:extLst>
          </p:cNvPr>
          <p:cNvGrpSpPr/>
          <p:nvPr/>
        </p:nvGrpSpPr>
        <p:grpSpPr>
          <a:xfrm>
            <a:off x="2641967" y="3159566"/>
            <a:ext cx="7258491" cy="2923428"/>
            <a:chOff x="999101" y="2840785"/>
            <a:chExt cx="7939626" cy="3138802"/>
          </a:xfrm>
        </p:grpSpPr>
        <p:sp>
          <p:nvSpPr>
            <p:cNvPr id="9" name="TextBox 8">
              <a:extLst>
                <a:ext uri="{FF2B5EF4-FFF2-40B4-BE49-F238E27FC236}">
                  <a16:creationId xmlns:a16="http://schemas.microsoft.com/office/drawing/2014/main" id="{76DF7220-B4A1-4C2C-A647-CB3678535CFE}"/>
                </a:ext>
              </a:extLst>
            </p:cNvPr>
            <p:cNvSpPr txBox="1"/>
            <p:nvPr/>
          </p:nvSpPr>
          <p:spPr>
            <a:xfrm>
              <a:off x="4915090" y="5579477"/>
              <a:ext cx="928588" cy="400110"/>
            </a:xfrm>
            <a:prstGeom prst="rect">
              <a:avLst/>
            </a:prstGeom>
            <a:noFill/>
          </p:spPr>
          <p:txBody>
            <a:bodyPr wrap="none" rtlCol="0">
              <a:spAutoFit/>
            </a:bodyPr>
            <a:lstStyle/>
            <a:p>
              <a:r>
                <a:rPr lang="en-US" sz="2000" dirty="0">
                  <a:latin typeface="Calibri"/>
                </a:rPr>
                <a:t>Layer 3</a:t>
              </a:r>
              <a:endParaRPr lang="en-US" sz="2000" baseline="-25000" dirty="0">
                <a:latin typeface="Calibri"/>
              </a:endParaRPr>
            </a:p>
          </p:txBody>
        </p:sp>
        <p:sp>
          <p:nvSpPr>
            <p:cNvPr id="11" name="Oval 10">
              <a:extLst>
                <a:ext uri="{FF2B5EF4-FFF2-40B4-BE49-F238E27FC236}">
                  <a16:creationId xmlns:a16="http://schemas.microsoft.com/office/drawing/2014/main" id="{947C84DD-9463-490B-B298-97C3A87DC5BF}"/>
                </a:ext>
              </a:extLst>
            </p:cNvPr>
            <p:cNvSpPr/>
            <p:nvPr/>
          </p:nvSpPr>
          <p:spPr>
            <a:xfrm>
              <a:off x="1151501" y="4734719"/>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153F22-4BAE-4574-8631-20FB66968FFE}"/>
                </a:ext>
              </a:extLst>
            </p:cNvPr>
            <p:cNvSpPr/>
            <p:nvPr/>
          </p:nvSpPr>
          <p:spPr>
            <a:xfrm>
              <a:off x="1151501" y="3787752"/>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585400C-CFFB-4A44-8140-C4FE13857C4B}"/>
                </a:ext>
              </a:extLst>
            </p:cNvPr>
            <p:cNvSpPr/>
            <p:nvPr/>
          </p:nvSpPr>
          <p:spPr>
            <a:xfrm>
              <a:off x="1151501" y="2840785"/>
              <a:ext cx="734930" cy="728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42C4C81-9B0E-4A72-8B4C-1CDAD15D93F4}"/>
                </a:ext>
              </a:extLst>
            </p:cNvPr>
            <p:cNvSpPr/>
            <p:nvPr/>
          </p:nvSpPr>
          <p:spPr>
            <a:xfrm>
              <a:off x="3135812" y="3787752"/>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DEF9AF0-72D2-45A9-B31E-516E32B2A50C}"/>
                </a:ext>
              </a:extLst>
            </p:cNvPr>
            <p:cNvCxnSpPr>
              <a:stCxn id="14" idx="6"/>
              <a:endCxn id="15" idx="2"/>
            </p:cNvCxnSpPr>
            <p:nvPr/>
          </p:nvCxnSpPr>
          <p:spPr>
            <a:xfrm>
              <a:off x="1886431" y="3205003"/>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2A376-B56B-4C34-AE18-2ADBD10106EE}"/>
                </a:ext>
              </a:extLst>
            </p:cNvPr>
            <p:cNvCxnSpPr>
              <a:stCxn id="13" idx="6"/>
              <a:endCxn id="15" idx="2"/>
            </p:cNvCxnSpPr>
            <p:nvPr/>
          </p:nvCxnSpPr>
          <p:spPr>
            <a:xfrm>
              <a:off x="1886431" y="4151972"/>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8FA969-6090-4B2E-9E4E-79E911A97A0E}"/>
                </a:ext>
              </a:extLst>
            </p:cNvPr>
            <p:cNvCxnSpPr>
              <a:stCxn id="11" idx="6"/>
              <a:endCxn id="15" idx="2"/>
            </p:cNvCxnSpPr>
            <p:nvPr/>
          </p:nvCxnSpPr>
          <p:spPr>
            <a:xfrm flipV="1">
              <a:off x="1886431" y="4151971"/>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B952011-FBF2-4B4B-BE0C-88C380D9C470}"/>
                </a:ext>
              </a:extLst>
            </p:cNvPr>
            <p:cNvCxnSpPr>
              <a:stCxn id="28" idx="6"/>
              <a:endCxn id="42" idx="2"/>
            </p:cNvCxnSpPr>
            <p:nvPr/>
          </p:nvCxnSpPr>
          <p:spPr>
            <a:xfrm>
              <a:off x="5781559" y="3586004"/>
              <a:ext cx="803026"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24045C5-D23F-46A6-9A0B-C584FAA33610}"/>
                </a:ext>
              </a:extLst>
            </p:cNvPr>
            <p:cNvSpPr/>
            <p:nvPr/>
          </p:nvSpPr>
          <p:spPr>
            <a:xfrm>
              <a:off x="3135812" y="4734719"/>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39AF5E7-262D-4062-A6C8-E1C78FB0A1A9}"/>
                </a:ext>
              </a:extLst>
            </p:cNvPr>
            <p:cNvCxnSpPr>
              <a:stCxn id="14" idx="6"/>
              <a:endCxn id="20" idx="2"/>
            </p:cNvCxnSpPr>
            <p:nvPr/>
          </p:nvCxnSpPr>
          <p:spPr>
            <a:xfrm>
              <a:off x="1886431" y="3205003"/>
              <a:ext cx="1249381" cy="1893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01825DB-9A44-4516-B2EE-BB277E5682A1}"/>
                </a:ext>
              </a:extLst>
            </p:cNvPr>
            <p:cNvCxnSpPr>
              <a:endCxn id="20" idx="2"/>
            </p:cNvCxnSpPr>
            <p:nvPr/>
          </p:nvCxnSpPr>
          <p:spPr>
            <a:xfrm>
              <a:off x="1886431" y="4151971"/>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9CCFDE-A249-404B-8098-B64B5C32C404}"/>
                </a:ext>
              </a:extLst>
            </p:cNvPr>
            <p:cNvCxnSpPr>
              <a:stCxn id="11" idx="6"/>
              <a:endCxn id="20" idx="2"/>
            </p:cNvCxnSpPr>
            <p:nvPr/>
          </p:nvCxnSpPr>
          <p:spPr>
            <a:xfrm>
              <a:off x="1886431" y="5098940"/>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E217A67-D446-437B-8FD7-2519EF634529}"/>
                </a:ext>
              </a:extLst>
            </p:cNvPr>
            <p:cNvCxnSpPr/>
            <p:nvPr/>
          </p:nvCxnSpPr>
          <p:spPr>
            <a:xfrm>
              <a:off x="1886431" y="3205006"/>
              <a:ext cx="1249381" cy="15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2EA2743-58F0-4A26-896E-E711827776A9}"/>
                </a:ext>
              </a:extLst>
            </p:cNvPr>
            <p:cNvCxnSpPr>
              <a:stCxn id="13" idx="6"/>
            </p:cNvCxnSpPr>
            <p:nvPr/>
          </p:nvCxnSpPr>
          <p:spPr>
            <a:xfrm flipV="1">
              <a:off x="1886431" y="3205003"/>
              <a:ext cx="1249381" cy="946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2F9A71-B361-4435-B8FD-CD903362C54B}"/>
                </a:ext>
              </a:extLst>
            </p:cNvPr>
            <p:cNvCxnSpPr>
              <a:stCxn id="11" idx="6"/>
            </p:cNvCxnSpPr>
            <p:nvPr/>
          </p:nvCxnSpPr>
          <p:spPr>
            <a:xfrm flipV="1">
              <a:off x="1886431" y="3205003"/>
              <a:ext cx="1249381" cy="1893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CD529B9F-2F93-4008-BDE4-0827CB29C532}"/>
                </a:ext>
              </a:extLst>
            </p:cNvPr>
            <p:cNvSpPr/>
            <p:nvPr/>
          </p:nvSpPr>
          <p:spPr>
            <a:xfrm>
              <a:off x="3135812" y="2840785"/>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64DA446-0E3E-47F4-84ED-CF7087B86B7B}"/>
                </a:ext>
              </a:extLst>
            </p:cNvPr>
            <p:cNvSpPr/>
            <p:nvPr/>
          </p:nvSpPr>
          <p:spPr>
            <a:xfrm>
              <a:off x="5046629" y="3221785"/>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3433C09-CE3C-49EA-8C3C-F441321AB68A}"/>
                </a:ext>
              </a:extLst>
            </p:cNvPr>
            <p:cNvCxnSpPr>
              <a:stCxn id="27" idx="6"/>
              <a:endCxn id="28" idx="2"/>
            </p:cNvCxnSpPr>
            <p:nvPr/>
          </p:nvCxnSpPr>
          <p:spPr>
            <a:xfrm>
              <a:off x="3870742" y="3205004"/>
              <a:ext cx="1175887"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BFA745-8DC1-41E0-8B88-23268A64AB28}"/>
                </a:ext>
              </a:extLst>
            </p:cNvPr>
            <p:cNvCxnSpPr>
              <a:stCxn id="15" idx="6"/>
              <a:endCxn id="28" idx="2"/>
            </p:cNvCxnSpPr>
            <p:nvPr/>
          </p:nvCxnSpPr>
          <p:spPr>
            <a:xfrm flipV="1">
              <a:off x="3870742" y="3586004"/>
              <a:ext cx="1175887" cy="5659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E20821-1909-4BB2-9D03-C34B65DAD58C}"/>
                </a:ext>
              </a:extLst>
            </p:cNvPr>
            <p:cNvCxnSpPr>
              <a:stCxn id="20" idx="6"/>
              <a:endCxn id="28" idx="2"/>
            </p:cNvCxnSpPr>
            <p:nvPr/>
          </p:nvCxnSpPr>
          <p:spPr>
            <a:xfrm flipV="1">
              <a:off x="3870742" y="3586004"/>
              <a:ext cx="1175887" cy="15129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18ED594A-0553-4889-891F-72366858CC0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085701" y="3983785"/>
              <a:ext cx="853026" cy="351709"/>
            </a:xfrm>
            <a:prstGeom prst="rect">
              <a:avLst/>
            </a:prstGeom>
          </p:spPr>
        </p:pic>
        <p:pic>
          <p:nvPicPr>
            <p:cNvPr id="33" name="Picture 32">
              <a:extLst>
                <a:ext uri="{FF2B5EF4-FFF2-40B4-BE49-F238E27FC236}">
                  <a16:creationId xmlns:a16="http://schemas.microsoft.com/office/drawing/2014/main" id="{B370FC79-DDFB-46B3-B046-204A78664911}"/>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91173" y="3098002"/>
              <a:ext cx="290748" cy="196317"/>
            </a:xfrm>
            <a:prstGeom prst="rect">
              <a:avLst/>
            </a:prstGeom>
          </p:spPr>
        </p:pic>
        <p:pic>
          <p:nvPicPr>
            <p:cNvPr id="34" name="Picture 33">
              <a:extLst>
                <a:ext uri="{FF2B5EF4-FFF2-40B4-BE49-F238E27FC236}">
                  <a16:creationId xmlns:a16="http://schemas.microsoft.com/office/drawing/2014/main" id="{94BA9B5C-028C-461E-8014-CDFF3B142F93}"/>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91493" y="4051899"/>
              <a:ext cx="298203" cy="196317"/>
            </a:xfrm>
            <a:prstGeom prst="rect">
              <a:avLst/>
            </a:prstGeom>
          </p:spPr>
        </p:pic>
        <p:pic>
          <p:nvPicPr>
            <p:cNvPr id="35" name="Picture 34">
              <a:extLst>
                <a:ext uri="{FF2B5EF4-FFF2-40B4-BE49-F238E27FC236}">
                  <a16:creationId xmlns:a16="http://schemas.microsoft.com/office/drawing/2014/main" id="{FFB301F8-2543-42D9-8713-94D1FAF3E8A7}"/>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391493" y="4999815"/>
              <a:ext cx="300688" cy="201287"/>
            </a:xfrm>
            <a:prstGeom prst="rect">
              <a:avLst/>
            </a:prstGeom>
          </p:spPr>
        </p:pic>
        <p:sp>
          <p:nvSpPr>
            <p:cNvPr id="36" name="TextBox 35">
              <a:extLst>
                <a:ext uri="{FF2B5EF4-FFF2-40B4-BE49-F238E27FC236}">
                  <a16:creationId xmlns:a16="http://schemas.microsoft.com/office/drawing/2014/main" id="{A4FEC3B5-79A0-4966-A1F6-C33CB66F9D1C}"/>
                </a:ext>
              </a:extLst>
            </p:cNvPr>
            <p:cNvSpPr txBox="1"/>
            <p:nvPr/>
          </p:nvSpPr>
          <p:spPr>
            <a:xfrm>
              <a:off x="999101" y="5579477"/>
              <a:ext cx="928588" cy="400110"/>
            </a:xfrm>
            <a:prstGeom prst="rect">
              <a:avLst/>
            </a:prstGeom>
            <a:noFill/>
          </p:spPr>
          <p:txBody>
            <a:bodyPr wrap="none" rtlCol="0">
              <a:spAutoFit/>
            </a:bodyPr>
            <a:lstStyle/>
            <a:p>
              <a:r>
                <a:rPr lang="en-US" sz="2000" dirty="0">
                  <a:latin typeface="Calibri"/>
                </a:rPr>
                <a:t>Layer 1</a:t>
              </a:r>
              <a:endParaRPr lang="en-US" sz="2000" baseline="-25000" dirty="0">
                <a:latin typeface="Calibri"/>
              </a:endParaRPr>
            </a:p>
          </p:txBody>
        </p:sp>
        <p:sp>
          <p:nvSpPr>
            <p:cNvPr id="37" name="TextBox 36">
              <a:extLst>
                <a:ext uri="{FF2B5EF4-FFF2-40B4-BE49-F238E27FC236}">
                  <a16:creationId xmlns:a16="http://schemas.microsoft.com/office/drawing/2014/main" id="{678EF7B2-AA58-4C7E-A8D5-4BB8DF0A8718}"/>
                </a:ext>
              </a:extLst>
            </p:cNvPr>
            <p:cNvSpPr txBox="1"/>
            <p:nvPr/>
          </p:nvSpPr>
          <p:spPr>
            <a:xfrm>
              <a:off x="3064185" y="5579477"/>
              <a:ext cx="928588" cy="400110"/>
            </a:xfrm>
            <a:prstGeom prst="rect">
              <a:avLst/>
            </a:prstGeom>
            <a:noFill/>
          </p:spPr>
          <p:txBody>
            <a:bodyPr wrap="none" rtlCol="0">
              <a:spAutoFit/>
            </a:bodyPr>
            <a:lstStyle/>
            <a:p>
              <a:r>
                <a:rPr lang="en-US" sz="2000" dirty="0">
                  <a:latin typeface="Calibri"/>
                </a:rPr>
                <a:t>Layer 2</a:t>
              </a:r>
              <a:endParaRPr lang="en-US" sz="2000" baseline="-25000" dirty="0">
                <a:latin typeface="Calibri"/>
              </a:endParaRPr>
            </a:p>
          </p:txBody>
        </p:sp>
        <p:sp>
          <p:nvSpPr>
            <p:cNvPr id="38" name="Oval 37">
              <a:extLst>
                <a:ext uri="{FF2B5EF4-FFF2-40B4-BE49-F238E27FC236}">
                  <a16:creationId xmlns:a16="http://schemas.microsoft.com/office/drawing/2014/main" id="{0DA7A5A8-3FE7-4BED-9E80-800E5A09340D}"/>
                </a:ext>
              </a:extLst>
            </p:cNvPr>
            <p:cNvSpPr/>
            <p:nvPr/>
          </p:nvSpPr>
          <p:spPr>
            <a:xfrm>
              <a:off x="5037701" y="4245948"/>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A8BFCCA4-825C-4B9F-BB79-60520E3BC318}"/>
                </a:ext>
              </a:extLst>
            </p:cNvPr>
            <p:cNvCxnSpPr>
              <a:stCxn id="27" idx="6"/>
              <a:endCxn id="38" idx="2"/>
            </p:cNvCxnSpPr>
            <p:nvPr/>
          </p:nvCxnSpPr>
          <p:spPr>
            <a:xfrm>
              <a:off x="3870742" y="3205004"/>
              <a:ext cx="1166959" cy="14051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1427E56-0C49-416D-A42A-B21EAFCF9B0B}"/>
                </a:ext>
              </a:extLst>
            </p:cNvPr>
            <p:cNvCxnSpPr>
              <a:stCxn id="15" idx="6"/>
              <a:endCxn id="38" idx="2"/>
            </p:cNvCxnSpPr>
            <p:nvPr/>
          </p:nvCxnSpPr>
          <p:spPr>
            <a:xfrm>
              <a:off x="3870742" y="4151971"/>
              <a:ext cx="1166959" cy="4581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51D79B6-D3FF-418A-9521-D36BD325EE6E}"/>
                </a:ext>
              </a:extLst>
            </p:cNvPr>
            <p:cNvCxnSpPr>
              <a:stCxn id="20" idx="6"/>
              <a:endCxn id="38" idx="2"/>
            </p:cNvCxnSpPr>
            <p:nvPr/>
          </p:nvCxnSpPr>
          <p:spPr>
            <a:xfrm flipV="1">
              <a:off x="3870742" y="4610167"/>
              <a:ext cx="1166959" cy="48877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92D3169-5DE2-4713-AF83-C2F0FE7FD10F}"/>
                </a:ext>
              </a:extLst>
            </p:cNvPr>
            <p:cNvSpPr/>
            <p:nvPr/>
          </p:nvSpPr>
          <p:spPr>
            <a:xfrm>
              <a:off x="6584585" y="3755185"/>
              <a:ext cx="734930" cy="728437"/>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BFE13F8F-5547-4971-94F4-DF3626380EF1}"/>
                </a:ext>
              </a:extLst>
            </p:cNvPr>
            <p:cNvCxnSpPr>
              <a:stCxn id="38" idx="6"/>
              <a:endCxn id="42" idx="2"/>
            </p:cNvCxnSpPr>
            <p:nvPr/>
          </p:nvCxnSpPr>
          <p:spPr>
            <a:xfrm flipV="1">
              <a:off x="5772631" y="4119404"/>
              <a:ext cx="811954" cy="4907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635316D-A77B-4593-9610-3D10B9B982DE}"/>
                </a:ext>
              </a:extLst>
            </p:cNvPr>
            <p:cNvCxnSpPr>
              <a:stCxn id="42" idx="6"/>
            </p:cNvCxnSpPr>
            <p:nvPr/>
          </p:nvCxnSpPr>
          <p:spPr>
            <a:xfrm>
              <a:off x="7319515" y="4119404"/>
              <a:ext cx="68998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483E159-EF77-4261-943C-42620D45D906}"/>
                </a:ext>
              </a:extLst>
            </p:cNvPr>
            <p:cNvSpPr txBox="1"/>
            <p:nvPr/>
          </p:nvSpPr>
          <p:spPr>
            <a:xfrm>
              <a:off x="6547513" y="5579477"/>
              <a:ext cx="928588" cy="400110"/>
            </a:xfrm>
            <a:prstGeom prst="rect">
              <a:avLst/>
            </a:prstGeom>
            <a:noFill/>
          </p:spPr>
          <p:txBody>
            <a:bodyPr wrap="none" rtlCol="0">
              <a:spAutoFit/>
            </a:bodyPr>
            <a:lstStyle/>
            <a:p>
              <a:r>
                <a:rPr lang="en-US" sz="2000" dirty="0">
                  <a:latin typeface="Calibri"/>
                </a:rPr>
                <a:t>Layer 4</a:t>
              </a:r>
              <a:endParaRPr lang="en-US" sz="2000" baseline="-25000" dirty="0">
                <a:latin typeface="Calibri"/>
              </a:endParaRPr>
            </a:p>
          </p:txBody>
        </p:sp>
      </p:grpSp>
    </p:spTree>
    <p:extLst>
      <p:ext uri="{BB962C8B-B14F-4D97-AF65-F5344CB8AC3E}">
        <p14:creationId xmlns:p14="http://schemas.microsoft.com/office/powerpoint/2010/main" val="1121697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Multiclass Classification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6070" y="1754660"/>
            <a:ext cx="9989610" cy="1891287"/>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sz="2000" dirty="0"/>
              <a:t>Multiclass classification is, unsurprisingly, when you distinguish between more than two categories (i.e. more than 1 or 0)</a:t>
            </a:r>
          </a:p>
          <a:p>
            <a:pPr marL="742950" lvl="1" indent="-285750">
              <a:lnSpc>
                <a:spcPct val="150000"/>
              </a:lnSpc>
              <a:buFont typeface="Arial" panose="020B0604020202020204" pitchFamily="34" charset="0"/>
              <a:buChar char="•"/>
            </a:pPr>
            <a:r>
              <a:rPr lang="en-NZ" sz="2000" dirty="0"/>
              <a:t>Handwritten digital recognition problem: 10 possible categories (0-9)</a:t>
            </a:r>
          </a:p>
          <a:p>
            <a:pPr marL="742950" lvl="1" indent="-285750">
              <a:lnSpc>
                <a:spcPct val="150000"/>
              </a:lnSpc>
              <a:buFont typeface="Arial" panose="020B0604020202020204" pitchFamily="34" charset="0"/>
              <a:buChar char="•"/>
            </a:pPr>
            <a:r>
              <a:rPr lang="en-NZ" sz="2000" dirty="0"/>
              <a:t>Recognising pedestrian, car, motorbike or truck</a:t>
            </a:r>
          </a:p>
        </p:txBody>
      </p:sp>
      <p:pic>
        <p:nvPicPr>
          <p:cNvPr id="8" name="Picture 7">
            <a:extLst>
              <a:ext uri="{FF2B5EF4-FFF2-40B4-BE49-F238E27FC236}">
                <a16:creationId xmlns:a16="http://schemas.microsoft.com/office/drawing/2014/main" id="{8A9D0566-9AD5-4F32-8225-869E3B7755EA}"/>
              </a:ext>
            </a:extLst>
          </p:cNvPr>
          <p:cNvPicPr>
            <a:picLocks noChangeAspect="1"/>
          </p:cNvPicPr>
          <p:nvPr/>
        </p:nvPicPr>
        <p:blipFill>
          <a:blip r:embed="rId3"/>
          <a:stretch>
            <a:fillRect/>
          </a:stretch>
        </p:blipFill>
        <p:spPr>
          <a:xfrm>
            <a:off x="1837881" y="4090189"/>
            <a:ext cx="9040017" cy="1925354"/>
          </a:xfrm>
          <a:prstGeom prst="rect">
            <a:avLst/>
          </a:prstGeom>
        </p:spPr>
      </p:pic>
    </p:spTree>
    <p:extLst>
      <p:ext uri="{BB962C8B-B14F-4D97-AF65-F5344CB8AC3E}">
        <p14:creationId xmlns:p14="http://schemas.microsoft.com/office/powerpoint/2010/main" val="3648198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Multiclass Classification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504643" y="1955914"/>
            <a:ext cx="9989610" cy="2957861"/>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Recognising pedestrian, car, motorbike or truck</a:t>
            </a:r>
          </a:p>
          <a:p>
            <a:pPr marL="742950" lvl="1" indent="-285750">
              <a:lnSpc>
                <a:spcPct val="150000"/>
              </a:lnSpc>
              <a:buFont typeface="Arial" panose="020B0604020202020204" pitchFamily="34" charset="0"/>
              <a:buChar char="•"/>
            </a:pPr>
            <a:r>
              <a:rPr lang="en-NZ" dirty="0"/>
              <a:t>Build a neural network with four output units</a:t>
            </a:r>
          </a:p>
          <a:p>
            <a:pPr marL="742950" lvl="1" indent="-285750">
              <a:lnSpc>
                <a:spcPct val="150000"/>
              </a:lnSpc>
              <a:buFont typeface="Arial" panose="020B0604020202020204" pitchFamily="34" charset="0"/>
              <a:buChar char="•"/>
            </a:pPr>
            <a:r>
              <a:rPr lang="en-NZ" dirty="0"/>
              <a:t>Output a vector of four numbers</a:t>
            </a:r>
          </a:p>
          <a:p>
            <a:pPr marL="742950" lvl="1" indent="-285750">
              <a:lnSpc>
                <a:spcPct val="150000"/>
              </a:lnSpc>
              <a:buFont typeface="Arial" panose="020B0604020202020204" pitchFamily="34" charset="0"/>
              <a:buChar char="•"/>
            </a:pPr>
            <a:r>
              <a:rPr lang="en-NZ" dirty="0"/>
              <a:t>When image is a pedestrian get [1,0,0,0] and so on</a:t>
            </a:r>
          </a:p>
          <a:p>
            <a:pPr lvl="1">
              <a:lnSpc>
                <a:spcPct val="150000"/>
              </a:lnSpc>
            </a:pPr>
            <a:endParaRPr lang="en-NZ" dirty="0"/>
          </a:p>
          <a:p>
            <a:pPr lvl="1">
              <a:lnSpc>
                <a:spcPct val="150000"/>
              </a:lnSpc>
            </a:pPr>
            <a:endParaRPr lang="en-NZ" dirty="0"/>
          </a:p>
          <a:p>
            <a:pPr marL="742950" lvl="1" indent="-285750">
              <a:lnSpc>
                <a:spcPct val="150000"/>
              </a:lnSpc>
              <a:buFont typeface="Arial" panose="020B0604020202020204" pitchFamily="34" charset="0"/>
              <a:buChar char="•"/>
            </a:pPr>
            <a:r>
              <a:rPr lang="en-NZ" dirty="0"/>
              <a:t>Training set here is images of our four classifications</a:t>
            </a:r>
          </a:p>
        </p:txBody>
      </p:sp>
      <p:pic>
        <p:nvPicPr>
          <p:cNvPr id="2052" name="Picture 4">
            <a:extLst>
              <a:ext uri="{FF2B5EF4-FFF2-40B4-BE49-F238E27FC236}">
                <a16:creationId xmlns:a16="http://schemas.microsoft.com/office/drawing/2014/main" id="{72926391-0835-4B81-B2ED-25CFEDC8B4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4991" y="2082442"/>
            <a:ext cx="5560882" cy="16969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A996DCA-7E66-4DCD-8319-ED418EA0F288}"/>
              </a:ext>
            </a:extLst>
          </p:cNvPr>
          <p:cNvSpPr txBox="1"/>
          <p:nvPr/>
        </p:nvSpPr>
        <p:spPr>
          <a:xfrm>
            <a:off x="2512260" y="5189296"/>
            <a:ext cx="7702577" cy="589072"/>
          </a:xfrm>
          <a:prstGeom prst="rect">
            <a:avLst/>
          </a:prstGeom>
          <a:noFill/>
        </p:spPr>
        <p:txBody>
          <a:bodyPr wrap="square" rtlCol="0">
            <a:spAutoFit/>
          </a:bodyPr>
          <a:lstStyle/>
          <a:p>
            <a:pPr eaLnBrk="1" fontAlgn="auto" hangingPunct="1">
              <a:lnSpc>
                <a:spcPct val="150000"/>
              </a:lnSpc>
              <a:spcBef>
                <a:spcPts val="0"/>
              </a:spcBef>
              <a:spcAft>
                <a:spcPts val="0"/>
              </a:spcAft>
            </a:pPr>
            <a:r>
              <a:rPr lang="en-US" sz="2400" dirty="0">
                <a:solidFill>
                  <a:prstClr val="black"/>
                </a:solidFill>
                <a:latin typeface="Calibri"/>
                <a:ea typeface="+mn-ea"/>
              </a:rPr>
              <a:t>Want                      ,                         ,                        ,   etc.</a:t>
            </a:r>
          </a:p>
        </p:txBody>
      </p:sp>
      <p:pic>
        <p:nvPicPr>
          <p:cNvPr id="13" name="Picture 12">
            <a:extLst>
              <a:ext uri="{FF2B5EF4-FFF2-40B4-BE49-F238E27FC236}">
                <a16:creationId xmlns:a16="http://schemas.microsoft.com/office/drawing/2014/main" id="{9FE2DEC9-25FA-409A-AC4A-E12BE82802F6}"/>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68167" y="5152932"/>
            <a:ext cx="1369695" cy="609600"/>
          </a:xfrm>
          <a:prstGeom prst="rect">
            <a:avLst/>
          </a:prstGeom>
        </p:spPr>
      </p:pic>
      <p:pic>
        <p:nvPicPr>
          <p:cNvPr id="14" name="Picture 13">
            <a:extLst>
              <a:ext uri="{FF2B5EF4-FFF2-40B4-BE49-F238E27FC236}">
                <a16:creationId xmlns:a16="http://schemas.microsoft.com/office/drawing/2014/main" id="{A7E741A6-351B-4D9F-9EA4-755C4B02768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108219" y="5151603"/>
            <a:ext cx="1369695" cy="609600"/>
          </a:xfrm>
          <a:prstGeom prst="rect">
            <a:avLst/>
          </a:prstGeom>
        </p:spPr>
      </p:pic>
      <p:pic>
        <p:nvPicPr>
          <p:cNvPr id="15" name="Picture 14">
            <a:extLst>
              <a:ext uri="{FF2B5EF4-FFF2-40B4-BE49-F238E27FC236}">
                <a16:creationId xmlns:a16="http://schemas.microsoft.com/office/drawing/2014/main" id="{BFBAC6FA-467A-4E95-B75D-B1E71B3F220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860819" y="5157397"/>
            <a:ext cx="1369695" cy="609600"/>
          </a:xfrm>
          <a:prstGeom prst="rect">
            <a:avLst/>
          </a:prstGeom>
        </p:spPr>
      </p:pic>
      <p:sp>
        <p:nvSpPr>
          <p:cNvPr id="16" name="TextBox 15">
            <a:extLst>
              <a:ext uri="{FF2B5EF4-FFF2-40B4-BE49-F238E27FC236}">
                <a16:creationId xmlns:a16="http://schemas.microsoft.com/office/drawing/2014/main" id="{F7F376DF-2375-4F2D-A675-D526F4E616D0}"/>
              </a:ext>
            </a:extLst>
          </p:cNvPr>
          <p:cNvSpPr txBox="1"/>
          <p:nvPr/>
        </p:nvSpPr>
        <p:spPr>
          <a:xfrm>
            <a:off x="3021560" y="5717020"/>
            <a:ext cx="5894754" cy="506292"/>
          </a:xfrm>
          <a:prstGeom prst="rect">
            <a:avLst/>
          </a:prstGeom>
          <a:noFill/>
        </p:spPr>
        <p:txBody>
          <a:bodyPr wrap="square" rtlCol="0">
            <a:spAutoFit/>
          </a:bodyPr>
          <a:lstStyle/>
          <a:p>
            <a:pPr eaLnBrk="1" fontAlgn="auto" hangingPunct="1">
              <a:lnSpc>
                <a:spcPct val="150000"/>
              </a:lnSpc>
              <a:spcBef>
                <a:spcPts val="0"/>
              </a:spcBef>
              <a:spcAft>
                <a:spcPts val="0"/>
              </a:spcAft>
            </a:pPr>
            <a:r>
              <a:rPr lang="en-US" sz="2000" dirty="0">
                <a:solidFill>
                  <a:prstClr val="black"/>
                </a:solidFill>
                <a:latin typeface="Calibri"/>
                <a:ea typeface="+mn-ea"/>
              </a:rPr>
              <a:t>when pedestrian         when car	when motorcycle</a:t>
            </a:r>
          </a:p>
        </p:txBody>
      </p:sp>
    </p:spTree>
    <p:extLst>
      <p:ext uri="{BB962C8B-B14F-4D97-AF65-F5344CB8AC3E}">
        <p14:creationId xmlns:p14="http://schemas.microsoft.com/office/powerpoint/2010/main" val="1484934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GB" sz="3600" dirty="0"/>
              <a:t>Neural Networks</a:t>
            </a:r>
            <a:br>
              <a:rPr lang="en-GB" dirty="0"/>
            </a:br>
            <a:r>
              <a:rPr lang="en-NZ" dirty="0"/>
              <a:t>Multiclass Classification</a:t>
            </a:r>
            <a:endParaRPr lang="en-NZ" sz="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504643" y="1955914"/>
            <a:ext cx="9989610" cy="337335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NZ" dirty="0"/>
              <a:t>While previously we'd written y as an integer {1,2,3,4} now represent y as</a:t>
            </a:r>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endParaRPr lang="en-NZ" dirty="0"/>
          </a:p>
          <a:p>
            <a:pPr marL="285750" indent="-285750">
              <a:lnSpc>
                <a:spcPct val="150000"/>
              </a:lnSpc>
              <a:buFont typeface="Arial" panose="020B0604020202020204" pitchFamily="34" charset="0"/>
              <a:buChar char="•"/>
            </a:pPr>
            <a:r>
              <a:rPr lang="en-NZ" dirty="0"/>
              <a:t>Training set here is images of our four classifications</a:t>
            </a:r>
          </a:p>
        </p:txBody>
      </p:sp>
      <p:pic>
        <p:nvPicPr>
          <p:cNvPr id="2052" name="Picture 4">
            <a:extLst>
              <a:ext uri="{FF2B5EF4-FFF2-40B4-BE49-F238E27FC236}">
                <a16:creationId xmlns:a16="http://schemas.microsoft.com/office/drawing/2014/main" id="{72926391-0835-4B81-B2ED-25CFEDC8B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8548" y="2930907"/>
            <a:ext cx="5560882" cy="16969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41721F1-D8B3-4523-9F46-4637314CB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38" y="2867872"/>
            <a:ext cx="3782561" cy="684547"/>
          </a:xfrm>
          <a:prstGeom prst="rect">
            <a:avLst/>
          </a:prstGeom>
        </p:spPr>
      </p:pic>
      <p:grpSp>
        <p:nvGrpSpPr>
          <p:cNvPr id="18" name="Group 17">
            <a:extLst>
              <a:ext uri="{FF2B5EF4-FFF2-40B4-BE49-F238E27FC236}">
                <a16:creationId xmlns:a16="http://schemas.microsoft.com/office/drawing/2014/main" id="{5C346958-350C-49C6-AADE-FBB0A269B5F1}"/>
              </a:ext>
            </a:extLst>
          </p:cNvPr>
          <p:cNvGrpSpPr/>
          <p:nvPr/>
        </p:nvGrpSpPr>
        <p:grpSpPr>
          <a:xfrm>
            <a:off x="1285510" y="5600298"/>
            <a:ext cx="5666969" cy="400110"/>
            <a:chOff x="2117990" y="3735244"/>
            <a:chExt cx="5666969" cy="400110"/>
          </a:xfrm>
        </p:grpSpPr>
        <p:pic>
          <p:nvPicPr>
            <p:cNvPr id="19" name="Picture 18">
              <a:extLst>
                <a:ext uri="{FF2B5EF4-FFF2-40B4-BE49-F238E27FC236}">
                  <a16:creationId xmlns:a16="http://schemas.microsoft.com/office/drawing/2014/main" id="{27E8561A-0371-4002-AED9-235C69C50B1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09199" y="3792352"/>
              <a:ext cx="4175760" cy="285126"/>
            </a:xfrm>
            <a:prstGeom prst="rect">
              <a:avLst/>
            </a:prstGeom>
          </p:spPr>
        </p:pic>
        <p:sp>
          <p:nvSpPr>
            <p:cNvPr id="20" name="TextBox 19">
              <a:extLst>
                <a:ext uri="{FF2B5EF4-FFF2-40B4-BE49-F238E27FC236}">
                  <a16:creationId xmlns:a16="http://schemas.microsoft.com/office/drawing/2014/main" id="{C8E59104-24BF-47AE-BF44-247DE2774D7A}"/>
                </a:ext>
              </a:extLst>
            </p:cNvPr>
            <p:cNvSpPr txBox="1"/>
            <p:nvPr/>
          </p:nvSpPr>
          <p:spPr>
            <a:xfrm>
              <a:off x="2117990" y="3735244"/>
              <a:ext cx="1474304" cy="400110"/>
            </a:xfrm>
            <a:prstGeom prst="rect">
              <a:avLst/>
            </a:prstGeom>
            <a:noFill/>
          </p:spPr>
          <p:txBody>
            <a:bodyPr wrap="square" rtlCol="0">
              <a:spAutoFit/>
            </a:bodyPr>
            <a:lstStyle/>
            <a:p>
              <a:pPr eaLnBrk="1" fontAlgn="auto" hangingPunct="1">
                <a:spcBef>
                  <a:spcPts val="0"/>
                </a:spcBef>
                <a:spcAft>
                  <a:spcPts val="0"/>
                </a:spcAft>
              </a:pPr>
              <a:r>
                <a:rPr lang="en-US" sz="2000" dirty="0">
                  <a:solidFill>
                    <a:prstClr val="black"/>
                  </a:solidFill>
                  <a:latin typeface="Calibri"/>
                  <a:ea typeface="+mn-ea"/>
                </a:rPr>
                <a:t>Training set: </a:t>
              </a:r>
            </a:p>
          </p:txBody>
        </p:sp>
      </p:grpSp>
    </p:spTree>
    <p:extLst>
      <p:ext uri="{BB962C8B-B14F-4D97-AF65-F5344CB8AC3E}">
        <p14:creationId xmlns:p14="http://schemas.microsoft.com/office/powerpoint/2010/main" val="672791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sz="3600" dirty="0"/>
              <a:t>Neural Networks</a:t>
            </a:r>
            <a:br>
              <a:rPr lang="en-GB" dirty="0"/>
            </a:br>
            <a:r>
              <a:rPr lang="en-GB" dirty="0"/>
              <a:t>Implementing NN with Keras</a:t>
            </a:r>
            <a:endParaRPr lang="en-NZ" sz="9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9920261" cy="461985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Keras is a high-level Deep Learning API that allows you to easily build, train, evaluate, and execute all sorts of neural networks. </a:t>
            </a:r>
          </a:p>
          <a:p>
            <a:pPr marL="285750" indent="-285750">
              <a:lnSpc>
                <a:spcPct val="150000"/>
              </a:lnSpc>
              <a:buFont typeface="Arial" panose="020B0604020202020204" pitchFamily="34" charset="0"/>
              <a:buChar char="•"/>
            </a:pPr>
            <a:r>
              <a:rPr lang="en-GB" dirty="0"/>
              <a:t>Its documentation is available at </a:t>
            </a:r>
            <a:r>
              <a:rPr lang="en-GB" dirty="0">
                <a:hlinkClick r:id="rId3"/>
              </a:rPr>
              <a:t>https://keras.io/</a:t>
            </a:r>
            <a:r>
              <a:rPr lang="en-GB" dirty="0"/>
              <a:t>.</a:t>
            </a:r>
          </a:p>
          <a:p>
            <a:pPr marL="285750" indent="-285750">
              <a:lnSpc>
                <a:spcPct val="150000"/>
              </a:lnSpc>
              <a:buFont typeface="Arial" panose="020B0604020202020204" pitchFamily="34" charset="0"/>
              <a:buChar char="•"/>
            </a:pPr>
            <a:r>
              <a:rPr lang="en-GB" dirty="0"/>
              <a:t>To perform the heavy computations required by neural networks, Keras implementation relies on a computation backend.</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Popular open source Deep Learning libraries: </a:t>
            </a:r>
          </a:p>
          <a:p>
            <a:pPr marL="742950" lvl="1" indent="-285750">
              <a:lnSpc>
                <a:spcPct val="150000"/>
              </a:lnSpc>
              <a:buFont typeface="Arial" panose="020B0604020202020204" pitchFamily="34" charset="0"/>
              <a:buChar char="•"/>
            </a:pPr>
            <a:r>
              <a:rPr lang="en-GB" b="1" dirty="0"/>
              <a:t>TensorFlow, Microsoft Cognitive Toolkit </a:t>
            </a:r>
            <a:r>
              <a:rPr lang="en-GB" dirty="0"/>
              <a:t>(CNTK) and </a:t>
            </a:r>
            <a:r>
              <a:rPr lang="en-GB" b="1" dirty="0"/>
              <a:t>Theano</a:t>
            </a:r>
          </a:p>
          <a:p>
            <a:pPr marL="742950" lvl="1" indent="-285750">
              <a:lnSpc>
                <a:spcPct val="150000"/>
              </a:lnSpc>
              <a:buFont typeface="Arial" panose="020B0604020202020204" pitchFamily="34" charset="0"/>
              <a:buChar char="•"/>
            </a:pPr>
            <a:r>
              <a:rPr lang="en-GB" dirty="0"/>
              <a:t>Other implementations that can now run Keras on are: </a:t>
            </a:r>
            <a:r>
              <a:rPr lang="en-GB" b="1" dirty="0"/>
              <a:t>Apache</a:t>
            </a:r>
            <a:r>
              <a:rPr lang="en-GB" dirty="0"/>
              <a:t> </a:t>
            </a:r>
            <a:r>
              <a:rPr lang="en-GB" b="1" dirty="0" err="1"/>
              <a:t>MXNet</a:t>
            </a:r>
            <a:r>
              <a:rPr lang="en-GB" dirty="0"/>
              <a:t>, </a:t>
            </a:r>
            <a:r>
              <a:rPr lang="en-GB" b="1" dirty="0"/>
              <a:t>Apple’s</a:t>
            </a:r>
            <a:r>
              <a:rPr lang="en-GB" dirty="0"/>
              <a:t> </a:t>
            </a:r>
            <a:r>
              <a:rPr lang="en-GB" b="1" dirty="0"/>
              <a:t>Core</a:t>
            </a:r>
            <a:r>
              <a:rPr lang="en-GB" dirty="0"/>
              <a:t> </a:t>
            </a:r>
            <a:r>
              <a:rPr lang="en-GB" b="1" dirty="0"/>
              <a:t>ML</a:t>
            </a:r>
            <a:r>
              <a:rPr lang="en-GB" dirty="0"/>
              <a:t>, </a:t>
            </a:r>
            <a:r>
              <a:rPr lang="en-GB" b="1" dirty="0"/>
              <a:t>JavaScript</a:t>
            </a:r>
            <a:r>
              <a:rPr lang="en-GB" dirty="0"/>
              <a:t> or </a:t>
            </a:r>
            <a:r>
              <a:rPr lang="en-GB" b="1" dirty="0"/>
              <a:t>TypeScript </a:t>
            </a:r>
            <a:r>
              <a:rPr lang="en-GB" dirty="0"/>
              <a:t>and </a:t>
            </a:r>
            <a:r>
              <a:rPr lang="en-GB" b="1" dirty="0" err="1"/>
              <a:t>PlaidML</a:t>
            </a:r>
            <a:r>
              <a:rPr lang="en-GB" dirty="0"/>
              <a:t> (which can run on all sorts of GPU devices, not just Nvidia).</a:t>
            </a:r>
          </a:p>
          <a:p>
            <a:pPr marL="742950" lvl="1" indent="-28575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2483748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21774C-4E6F-4370-9631-C9F232994D2A}"/>
              </a:ext>
            </a:extLst>
          </p:cNvPr>
          <p:cNvPicPr>
            <a:picLocks noChangeAspect="1"/>
          </p:cNvPicPr>
          <p:nvPr/>
        </p:nvPicPr>
        <p:blipFill>
          <a:blip r:embed="rId2"/>
          <a:stretch>
            <a:fillRect/>
          </a:stretch>
        </p:blipFill>
        <p:spPr>
          <a:xfrm>
            <a:off x="3106352" y="3976145"/>
            <a:ext cx="5794739" cy="2222234"/>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sz="3600" dirty="0"/>
              <a:t>Neural Networks</a:t>
            </a:r>
            <a:br>
              <a:rPr lang="en-GB" dirty="0"/>
            </a:br>
            <a:r>
              <a:rPr lang="en-GB" dirty="0"/>
              <a:t>Implementing NN with Keras</a:t>
            </a:r>
            <a:endParaRPr lang="en-NZ" sz="9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9920261" cy="2542363"/>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TensorFlow itself comes bundled with its own Keras implementation, </a:t>
            </a:r>
            <a:r>
              <a:rPr lang="en-GB" dirty="0" err="1"/>
              <a:t>tf.keras</a:t>
            </a:r>
            <a:r>
              <a:rPr lang="en-GB" dirty="0"/>
              <a:t>. </a:t>
            </a:r>
          </a:p>
          <a:p>
            <a:pPr marL="285750" indent="-285750">
              <a:lnSpc>
                <a:spcPct val="150000"/>
              </a:lnSpc>
              <a:buFont typeface="Arial" panose="020B0604020202020204" pitchFamily="34" charset="0"/>
              <a:buChar char="•"/>
            </a:pPr>
            <a:r>
              <a:rPr lang="en-GB" dirty="0"/>
              <a:t>It only supports TensorFlow as the backend, but it has the advantage of offering some very useful extra features</a:t>
            </a:r>
          </a:p>
          <a:p>
            <a:pPr marL="285750" indent="-285750">
              <a:lnSpc>
                <a:spcPct val="150000"/>
              </a:lnSpc>
              <a:buFont typeface="Arial" panose="020B0604020202020204" pitchFamily="34" charset="0"/>
              <a:buChar char="•"/>
            </a:pPr>
            <a:r>
              <a:rPr lang="en-GB" dirty="0"/>
              <a:t>The most popular Deep Learning library, after Keras and TensorFlow, is Facebook’s PyTorch library. The good news is that its API is quite similar to </a:t>
            </a:r>
            <a:r>
              <a:rPr lang="en-GB" dirty="0" err="1"/>
              <a:t>Keras’s</a:t>
            </a:r>
            <a:r>
              <a:rPr lang="en-GB" dirty="0"/>
              <a:t>, so once you know Keras, it is not difficult to switch to PyTorch.</a:t>
            </a:r>
          </a:p>
        </p:txBody>
      </p:sp>
    </p:spTree>
    <p:extLst>
      <p:ext uri="{BB962C8B-B14F-4D97-AF65-F5344CB8AC3E}">
        <p14:creationId xmlns:p14="http://schemas.microsoft.com/office/powerpoint/2010/main" val="1338525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br>
              <a:rPr lang="en-NZ" dirty="0"/>
            </a:br>
            <a:r>
              <a:rPr lang="en-GB" dirty="0"/>
              <a:t>Neural Networks in Python</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47</a:t>
            </a:fld>
            <a:endParaRPr lang="en-NZ"/>
          </a:p>
        </p:txBody>
      </p:sp>
      <p:sp>
        <p:nvSpPr>
          <p:cNvPr id="8" name="TextBox 7">
            <a:extLst>
              <a:ext uri="{FF2B5EF4-FFF2-40B4-BE49-F238E27FC236}">
                <a16:creationId xmlns:a16="http://schemas.microsoft.com/office/drawing/2014/main" id="{0D5238B6-631E-4457-82A6-F2CF1658FDFA}"/>
              </a:ext>
            </a:extLst>
          </p:cNvPr>
          <p:cNvSpPr txBox="1"/>
          <p:nvPr/>
        </p:nvSpPr>
        <p:spPr>
          <a:xfrm>
            <a:off x="2075793" y="2281734"/>
            <a:ext cx="7935986" cy="646331"/>
          </a:xfrm>
          <a:prstGeom prst="rect">
            <a:avLst/>
          </a:prstGeom>
          <a:noFill/>
        </p:spPr>
        <p:txBody>
          <a:bodyPr wrap="square" rtlCol="0">
            <a:spAutoFit/>
          </a:bodyPr>
          <a:lstStyle/>
          <a:p>
            <a:pPr algn="ctr"/>
            <a:r>
              <a:rPr lang="en-GB" sz="3600" dirty="0"/>
              <a:t>Let’s Try Neural Networks in Python  </a:t>
            </a:r>
          </a:p>
        </p:txBody>
      </p:sp>
      <p:grpSp>
        <p:nvGrpSpPr>
          <p:cNvPr id="15" name="Group 14">
            <a:extLst>
              <a:ext uri="{FF2B5EF4-FFF2-40B4-BE49-F238E27FC236}">
                <a16:creationId xmlns:a16="http://schemas.microsoft.com/office/drawing/2014/main" id="{900403A5-14CF-409E-9234-4AFB1972DB90}"/>
              </a:ext>
            </a:extLst>
          </p:cNvPr>
          <p:cNvGrpSpPr>
            <a:grpSpLocks noChangeAspect="1"/>
          </p:cNvGrpSpPr>
          <p:nvPr/>
        </p:nvGrpSpPr>
        <p:grpSpPr>
          <a:xfrm>
            <a:off x="2968911" y="4906314"/>
            <a:ext cx="6024088" cy="1000676"/>
            <a:chOff x="169596" y="4347438"/>
            <a:chExt cx="9341327" cy="1551710"/>
          </a:xfrm>
        </p:grpSpPr>
        <p:pic>
          <p:nvPicPr>
            <p:cNvPr id="17" name="Picture 16" descr="Logo&#10;&#10;Description automatically generated">
              <a:extLst>
                <a:ext uri="{FF2B5EF4-FFF2-40B4-BE49-F238E27FC236}">
                  <a16:creationId xmlns:a16="http://schemas.microsoft.com/office/drawing/2014/main" id="{62E3CC12-158A-4548-AD8C-6026B848FE31}"/>
                </a:ext>
              </a:extLst>
            </p:cNvPr>
            <p:cNvPicPr>
              <a:picLocks noChangeAspect="1"/>
            </p:cNvPicPr>
            <p:nvPr/>
          </p:nvPicPr>
          <p:blipFill rotWithShape="1">
            <a:blip r:embed="rId3"/>
            <a:srcRect l="24527" t="21786" r="54284" b="20397"/>
            <a:stretch/>
          </p:blipFill>
          <p:spPr>
            <a:xfrm>
              <a:off x="1497792" y="4569112"/>
              <a:ext cx="1009735" cy="1108362"/>
            </a:xfrm>
            <a:prstGeom prst="rect">
              <a:avLst/>
            </a:prstGeom>
          </p:spPr>
        </p:pic>
        <p:pic>
          <p:nvPicPr>
            <p:cNvPr id="18" name="Picture 17" descr="Logo, icon&#10;&#10;Description automatically generated">
              <a:extLst>
                <a:ext uri="{FF2B5EF4-FFF2-40B4-BE49-F238E27FC236}">
                  <a16:creationId xmlns:a16="http://schemas.microsoft.com/office/drawing/2014/main" id="{133828F0-F74C-489F-931A-3B3715297EDF}"/>
                </a:ext>
              </a:extLst>
            </p:cNvPr>
            <p:cNvPicPr>
              <a:picLocks noChangeAspect="1"/>
            </p:cNvPicPr>
            <p:nvPr/>
          </p:nvPicPr>
          <p:blipFill rotWithShape="1">
            <a:blip r:embed="rId4"/>
            <a:srcRect l="33756" t="15496" r="30989" b="9022"/>
            <a:stretch/>
          </p:blipFill>
          <p:spPr>
            <a:xfrm>
              <a:off x="8468223" y="4569112"/>
              <a:ext cx="1042700" cy="1108362"/>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F9CB84DA-ACA0-481A-A98F-7560F6938EC5}"/>
                </a:ext>
              </a:extLst>
            </p:cNvPr>
            <p:cNvPicPr>
              <a:picLocks noChangeAspect="1"/>
            </p:cNvPicPr>
            <p:nvPr/>
          </p:nvPicPr>
          <p:blipFill rotWithShape="1">
            <a:blip r:embed="rId5"/>
            <a:srcRect l="67190" t="14786" r="1021" b="30904"/>
            <a:stretch/>
          </p:blipFill>
          <p:spPr>
            <a:xfrm>
              <a:off x="6432138" y="4347438"/>
              <a:ext cx="1634837" cy="1551710"/>
            </a:xfrm>
            <a:prstGeom prst="rect">
              <a:avLst/>
            </a:prstGeom>
          </p:spPr>
        </p:pic>
        <p:pic>
          <p:nvPicPr>
            <p:cNvPr id="20" name="Picture 19" descr="A picture containing logo&#10;&#10;Description automatically generated">
              <a:extLst>
                <a:ext uri="{FF2B5EF4-FFF2-40B4-BE49-F238E27FC236}">
                  <a16:creationId xmlns:a16="http://schemas.microsoft.com/office/drawing/2014/main" id="{27ACC156-35EA-4789-9F5D-77F4BAC3A64A}"/>
                </a:ext>
              </a:extLst>
            </p:cNvPr>
            <p:cNvPicPr>
              <a:picLocks noChangeAspect="1"/>
            </p:cNvPicPr>
            <p:nvPr/>
          </p:nvPicPr>
          <p:blipFill rotWithShape="1">
            <a:blip r:embed="rId5"/>
            <a:srcRect l="3214" t="14333" r="63157" b="31356"/>
            <a:stretch/>
          </p:blipFill>
          <p:spPr>
            <a:xfrm>
              <a:off x="4573481" y="4347438"/>
              <a:ext cx="1729454" cy="1551710"/>
            </a:xfrm>
            <a:prstGeom prst="rect">
              <a:avLst/>
            </a:prstGeom>
          </p:spPr>
        </p:pic>
        <p:pic>
          <p:nvPicPr>
            <p:cNvPr id="21" name="Picture 20" descr="Logo&#10;&#10;Description automatically generated">
              <a:extLst>
                <a:ext uri="{FF2B5EF4-FFF2-40B4-BE49-F238E27FC236}">
                  <a16:creationId xmlns:a16="http://schemas.microsoft.com/office/drawing/2014/main" id="{EE94ADE1-2DF1-4253-B2A8-70792BE4B46E}"/>
                </a:ext>
              </a:extLst>
            </p:cNvPr>
            <p:cNvPicPr>
              <a:picLocks noChangeAspect="1"/>
            </p:cNvPicPr>
            <p:nvPr/>
          </p:nvPicPr>
          <p:blipFill rotWithShape="1">
            <a:blip r:embed="rId3"/>
            <a:srcRect l="50557" t="25048" r="27013" b="17135"/>
            <a:stretch/>
          </p:blipFill>
          <p:spPr>
            <a:xfrm>
              <a:off x="169596" y="4472073"/>
              <a:ext cx="1068849" cy="1108362"/>
            </a:xfrm>
            <a:prstGeom prst="rect">
              <a:avLst/>
            </a:prstGeom>
          </p:spPr>
        </p:pic>
        <p:pic>
          <p:nvPicPr>
            <p:cNvPr id="22" name="Picture 21" descr="A picture containing circle&#10;&#10;Description automatically generated">
              <a:extLst>
                <a:ext uri="{FF2B5EF4-FFF2-40B4-BE49-F238E27FC236}">
                  <a16:creationId xmlns:a16="http://schemas.microsoft.com/office/drawing/2014/main" id="{1816D7AE-4CA3-40AE-AFB9-41BBE742C7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Tree>
    <p:extLst>
      <p:ext uri="{BB962C8B-B14F-4D97-AF65-F5344CB8AC3E}">
        <p14:creationId xmlns:p14="http://schemas.microsoft.com/office/powerpoint/2010/main" val="3522602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9920261" cy="337335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Installing TensorFlow 2:</a:t>
            </a:r>
          </a:p>
          <a:p>
            <a:pPr lvl="1">
              <a:lnSpc>
                <a:spcPct val="150000"/>
              </a:lnSpc>
            </a:pPr>
            <a:endParaRPr lang="en-GB" dirty="0"/>
          </a:p>
          <a:p>
            <a:pPr marL="742950" lvl="1" indent="-285750">
              <a:lnSpc>
                <a:spcPct val="150000"/>
              </a:lnSpc>
              <a:buFont typeface="Arial" panose="020B0604020202020204" pitchFamily="34" charset="0"/>
              <a:buChar char="•"/>
            </a:pPr>
            <a:r>
              <a:rPr lang="en-GB" dirty="0"/>
              <a:t>Use pip to install TensorFlow</a:t>
            </a:r>
          </a:p>
          <a:p>
            <a:pPr lvl="3">
              <a:lnSpc>
                <a:spcPct val="150000"/>
              </a:lnSpc>
            </a:pPr>
            <a:r>
              <a:rPr lang="en-GB" b="0" i="1" u="none" strike="noStrike" baseline="0" dirty="0">
                <a:latin typeface="T3Font_8"/>
              </a:rPr>
              <a:t>python3 -m pip install --upgrade </a:t>
            </a:r>
            <a:r>
              <a:rPr lang="en-GB" b="0" i="1" u="none" strike="noStrike" baseline="0" dirty="0" err="1">
                <a:latin typeface="T3Font_8"/>
              </a:rPr>
              <a:t>tensorflow</a:t>
            </a:r>
            <a:endParaRPr lang="en-GB" b="0" i="1" u="none" strike="noStrike" baseline="0" dirty="0">
              <a:latin typeface="T3Font_8"/>
            </a:endParaRPr>
          </a:p>
          <a:p>
            <a:pPr lvl="3">
              <a:lnSpc>
                <a:spcPct val="150000"/>
              </a:lnSpc>
            </a:pPr>
            <a:r>
              <a:rPr lang="en-GB" b="0" i="1" u="none" strike="noStrike" baseline="0" dirty="0">
                <a:latin typeface="T3Font_8"/>
              </a:rPr>
              <a:t>python -m pip install --upgrade </a:t>
            </a:r>
            <a:r>
              <a:rPr lang="en-GB" b="0" i="1" u="none" strike="noStrike" baseline="0" dirty="0" err="1">
                <a:latin typeface="T3Font_8"/>
              </a:rPr>
              <a:t>tensorflow</a:t>
            </a:r>
            <a:endParaRPr lang="en-GB" b="0" i="1" u="none" strike="noStrike" baseline="0" dirty="0">
              <a:latin typeface="T3Font_8"/>
            </a:endParaRPr>
          </a:p>
          <a:p>
            <a:pPr lvl="3">
              <a:lnSpc>
                <a:spcPct val="150000"/>
              </a:lnSpc>
            </a:pPr>
            <a:endParaRPr lang="en-GB" b="0" i="1" u="none" strike="noStrike" baseline="0" dirty="0">
              <a:latin typeface="T3Font_8"/>
            </a:endParaRPr>
          </a:p>
          <a:p>
            <a:pPr>
              <a:lnSpc>
                <a:spcPct val="150000"/>
              </a:lnSpc>
            </a:pPr>
            <a:endParaRPr lang="en-GB" dirty="0"/>
          </a:p>
          <a:p>
            <a:pPr>
              <a:lnSpc>
                <a:spcPct val="150000"/>
              </a:lnSpc>
            </a:pPr>
            <a:endParaRPr lang="en-GB" dirty="0"/>
          </a:p>
        </p:txBody>
      </p:sp>
    </p:spTree>
    <p:extLst>
      <p:ext uri="{BB962C8B-B14F-4D97-AF65-F5344CB8AC3E}">
        <p14:creationId xmlns:p14="http://schemas.microsoft.com/office/powerpoint/2010/main" val="3233165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9920261" cy="337335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Building an Image Classifier Using the Sequential API:</a:t>
            </a:r>
          </a:p>
          <a:p>
            <a:pPr marL="285750" indent="-285750">
              <a:lnSpc>
                <a:spcPct val="150000"/>
              </a:lnSpc>
              <a:buFont typeface="Arial" panose="020B0604020202020204" pitchFamily="34" charset="0"/>
              <a:buChar char="•"/>
            </a:pPr>
            <a:r>
              <a:rPr lang="en-GB" dirty="0"/>
              <a:t>we will tackle Fashion MNIST.</a:t>
            </a:r>
          </a:p>
          <a:p>
            <a:pPr marL="285750" indent="-285750">
              <a:lnSpc>
                <a:spcPct val="150000"/>
              </a:lnSpc>
              <a:buFont typeface="Arial" panose="020B0604020202020204" pitchFamily="34" charset="0"/>
              <a:buChar char="•"/>
            </a:pPr>
            <a:r>
              <a:rPr lang="en-GB" dirty="0"/>
              <a:t>It has 70,000 grayscale images of 28 × 28 pixels each, with 10 classes</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Let's start by loading the fashion MNIST dataset. Keras has a number of functions to load popular datasets in </a:t>
            </a:r>
            <a:r>
              <a:rPr lang="en-GB" dirty="0" err="1"/>
              <a:t>keras.datasets</a:t>
            </a:r>
            <a:r>
              <a:rPr lang="en-GB" dirty="0"/>
              <a:t>. The dataset is already split for you between a training set and a test set, but it can be useful to split the training set further to have a validation set:</a:t>
            </a:r>
          </a:p>
          <a:p>
            <a:pPr>
              <a:lnSpc>
                <a:spcPct val="150000"/>
              </a:lnSpc>
            </a:pPr>
            <a:endParaRPr lang="en-GB" dirty="0"/>
          </a:p>
        </p:txBody>
      </p:sp>
      <p:sp>
        <p:nvSpPr>
          <p:cNvPr id="8" name="TextBox 7">
            <a:extLst>
              <a:ext uri="{FF2B5EF4-FFF2-40B4-BE49-F238E27FC236}">
                <a16:creationId xmlns:a16="http://schemas.microsoft.com/office/drawing/2014/main" id="{BF33C3A8-7E62-4796-AA85-626C881EEAC9}"/>
              </a:ext>
            </a:extLst>
          </p:cNvPr>
          <p:cNvSpPr txBox="1"/>
          <p:nvPr/>
        </p:nvSpPr>
        <p:spPr>
          <a:xfrm>
            <a:off x="5445839" y="4965850"/>
            <a:ext cx="5945698" cy="954107"/>
          </a:xfrm>
          <a:prstGeom prst="rect">
            <a:avLst/>
          </a:prstGeom>
          <a:noFill/>
        </p:spPr>
        <p:txBody>
          <a:bodyPr wrap="square">
            <a:spAutoFit/>
          </a:bodyPr>
          <a:lstStyle/>
          <a:p>
            <a:r>
              <a:rPr lang="en-NZ" sz="1400" dirty="0"/>
              <a:t>import </a:t>
            </a:r>
            <a:r>
              <a:rPr lang="en-NZ" sz="1400" dirty="0" err="1"/>
              <a:t>tensorflow</a:t>
            </a:r>
            <a:r>
              <a:rPr lang="en-NZ" sz="1400" dirty="0"/>
              <a:t> as </a:t>
            </a:r>
            <a:r>
              <a:rPr lang="en-NZ" sz="1400" dirty="0" err="1"/>
              <a:t>tf</a:t>
            </a:r>
            <a:endParaRPr lang="en-NZ" sz="1400" dirty="0"/>
          </a:p>
          <a:p>
            <a:r>
              <a:rPr lang="en-NZ" sz="1400" dirty="0"/>
              <a:t>from </a:t>
            </a:r>
            <a:r>
              <a:rPr lang="en-NZ" sz="1400" dirty="0" err="1"/>
              <a:t>tensorflow</a:t>
            </a:r>
            <a:r>
              <a:rPr lang="en-NZ" sz="1400" dirty="0"/>
              <a:t> import </a:t>
            </a:r>
            <a:r>
              <a:rPr lang="en-NZ" sz="1400" dirty="0" err="1"/>
              <a:t>keras</a:t>
            </a:r>
            <a:endParaRPr lang="en-NZ" sz="1400" dirty="0"/>
          </a:p>
          <a:p>
            <a:r>
              <a:rPr lang="en-NZ" sz="1400" dirty="0" err="1"/>
              <a:t>fashion_mnist</a:t>
            </a:r>
            <a:r>
              <a:rPr lang="en-NZ" sz="1400" dirty="0"/>
              <a:t> = </a:t>
            </a:r>
            <a:r>
              <a:rPr lang="en-NZ" sz="1400" dirty="0" err="1"/>
              <a:t>keras.datasets.fashion_mnist</a:t>
            </a:r>
            <a:endParaRPr lang="en-NZ" sz="1400" dirty="0"/>
          </a:p>
          <a:p>
            <a:r>
              <a:rPr lang="en-NZ" sz="1400" dirty="0"/>
              <a:t>(</a:t>
            </a:r>
            <a:r>
              <a:rPr lang="en-NZ" sz="1400" dirty="0" err="1"/>
              <a:t>X_train_full</a:t>
            </a:r>
            <a:r>
              <a:rPr lang="en-NZ" sz="1400" dirty="0"/>
              <a:t>, </a:t>
            </a:r>
            <a:r>
              <a:rPr lang="en-NZ" sz="1400" dirty="0" err="1"/>
              <a:t>y_train_full</a:t>
            </a:r>
            <a:r>
              <a:rPr lang="en-NZ" sz="1400" dirty="0"/>
              <a:t>), (</a:t>
            </a:r>
            <a:r>
              <a:rPr lang="en-NZ" sz="1400" dirty="0" err="1"/>
              <a:t>X_test</a:t>
            </a:r>
            <a:r>
              <a:rPr lang="en-NZ" sz="1400" dirty="0"/>
              <a:t>, </a:t>
            </a:r>
            <a:r>
              <a:rPr lang="en-NZ" sz="1400" dirty="0" err="1"/>
              <a:t>y_test</a:t>
            </a:r>
            <a:r>
              <a:rPr lang="en-NZ" sz="1400" dirty="0"/>
              <a:t>) = </a:t>
            </a:r>
            <a:r>
              <a:rPr lang="en-NZ" sz="1400" dirty="0" err="1"/>
              <a:t>fashion_mnist.load_data</a:t>
            </a:r>
            <a:r>
              <a:rPr lang="en-NZ" sz="1400" dirty="0"/>
              <a:t>()</a:t>
            </a:r>
          </a:p>
        </p:txBody>
      </p:sp>
    </p:spTree>
    <p:extLst>
      <p:ext uri="{BB962C8B-B14F-4D97-AF65-F5344CB8AC3E}">
        <p14:creationId xmlns:p14="http://schemas.microsoft.com/office/powerpoint/2010/main" val="1410060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1</a:t>
            </a:r>
            <a:r>
              <a:rPr lang="en-NZ" baseline="30000" dirty="0"/>
              <a:t>st</a:t>
            </a:r>
            <a:r>
              <a:rPr lang="en-NZ" dirty="0"/>
              <a:t> Scenario</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a:t>
            </a:fld>
            <a:endParaRPr lang="en-NZ"/>
          </a:p>
        </p:txBody>
      </p:sp>
      <p:sp>
        <p:nvSpPr>
          <p:cNvPr id="13" name="TextBox 12">
            <a:extLst>
              <a:ext uri="{FF2B5EF4-FFF2-40B4-BE49-F238E27FC236}">
                <a16:creationId xmlns:a16="http://schemas.microsoft.com/office/drawing/2014/main" id="{24956A80-EDAE-4166-B779-49CA8832B144}"/>
              </a:ext>
            </a:extLst>
          </p:cNvPr>
          <p:cNvSpPr txBox="1"/>
          <p:nvPr/>
        </p:nvSpPr>
        <p:spPr>
          <a:xfrm>
            <a:off x="1097279" y="1785177"/>
            <a:ext cx="7110870" cy="291643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b="1" dirty="0"/>
              <a:t>A security camera company plans to improve their services by adding new software features. (No hardware upgrade)</a:t>
            </a:r>
          </a:p>
          <a:p>
            <a:pPr marL="800100" lvl="1" indent="-342900">
              <a:lnSpc>
                <a:spcPct val="150000"/>
              </a:lnSpc>
              <a:buFont typeface="Arial" panose="020B0604020202020204" pitchFamily="34" charset="0"/>
              <a:buChar char="•"/>
            </a:pPr>
            <a:r>
              <a:rPr lang="en-NZ" dirty="0"/>
              <a:t>As a machine learning developer, you know AI can help with the improvements.</a:t>
            </a:r>
          </a:p>
          <a:p>
            <a:pPr marL="800100" lvl="1" indent="-342900">
              <a:lnSpc>
                <a:spcPct val="150000"/>
              </a:lnSpc>
              <a:buFont typeface="Arial" panose="020B0604020202020204" pitchFamily="34" charset="0"/>
              <a:buChar char="•"/>
            </a:pPr>
            <a:endParaRPr lang="en-NZ" dirty="0"/>
          </a:p>
          <a:p>
            <a:pPr marL="800100" lvl="1" indent="-342900">
              <a:lnSpc>
                <a:spcPct val="150000"/>
              </a:lnSpc>
              <a:buFont typeface="Arial" panose="020B0604020202020204" pitchFamily="34" charset="0"/>
              <a:buChar char="•"/>
            </a:pPr>
            <a:r>
              <a:rPr lang="en-NZ" dirty="0"/>
              <a:t>What are your recommendations?</a:t>
            </a:r>
            <a:endParaRPr lang="en-GB" dirty="0"/>
          </a:p>
          <a:p>
            <a:pPr lvl="1">
              <a:lnSpc>
                <a:spcPct val="150000"/>
              </a:lnSpc>
            </a:pPr>
            <a:endParaRPr lang="en-GB" sz="1600" dirty="0"/>
          </a:p>
        </p:txBody>
      </p:sp>
      <p:pic>
        <p:nvPicPr>
          <p:cNvPr id="1028" name="Picture 4" descr="Security Camera Cartoon Images - Free Download on Freepik">
            <a:extLst>
              <a:ext uri="{FF2B5EF4-FFF2-40B4-BE49-F238E27FC236}">
                <a16:creationId xmlns:a16="http://schemas.microsoft.com/office/drawing/2014/main" id="{FE3275AE-F89C-008E-A67F-3454C9ED38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93" t="18722" r="20213" b="17407"/>
          <a:stretch/>
        </p:blipFill>
        <p:spPr bwMode="auto">
          <a:xfrm>
            <a:off x="8208149" y="2366129"/>
            <a:ext cx="3067724" cy="324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147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9920261" cy="3788858"/>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Since we are going to train the neural network using Gradient Descent, we must scale the input features. For simplicity, we’ll scale the pixel intensities down to the 0–1 range by dividing them by 255.0 (this also converts them to floats):</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You can plot an image using Matplotlib's </a:t>
            </a:r>
            <a:r>
              <a:rPr lang="en-GB" dirty="0" err="1"/>
              <a:t>imshow</a:t>
            </a:r>
            <a:r>
              <a:rPr lang="en-GB" dirty="0"/>
              <a:t>() function, with a 'binary' </a:t>
            </a:r>
            <a:r>
              <a:rPr lang="en-GB" dirty="0" err="1"/>
              <a:t>color</a:t>
            </a:r>
            <a:r>
              <a:rPr lang="en-GB" dirty="0"/>
              <a:t> map:</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b="0" i="0" dirty="0">
                <a:effectLst/>
                <a:latin typeface="-apple-system"/>
              </a:rPr>
              <a:t>Here are the corresponding class names:</a:t>
            </a:r>
            <a:endParaRPr lang="en-GB" dirty="0"/>
          </a:p>
        </p:txBody>
      </p:sp>
      <p:sp>
        <p:nvSpPr>
          <p:cNvPr id="8" name="TextBox 7">
            <a:extLst>
              <a:ext uri="{FF2B5EF4-FFF2-40B4-BE49-F238E27FC236}">
                <a16:creationId xmlns:a16="http://schemas.microsoft.com/office/drawing/2014/main" id="{BF33C3A8-7E62-4796-AA85-626C881EEAC9}"/>
              </a:ext>
            </a:extLst>
          </p:cNvPr>
          <p:cNvSpPr txBox="1"/>
          <p:nvPr/>
        </p:nvSpPr>
        <p:spPr>
          <a:xfrm>
            <a:off x="5874389" y="2932968"/>
            <a:ext cx="5945698" cy="738664"/>
          </a:xfrm>
          <a:prstGeom prst="rect">
            <a:avLst/>
          </a:prstGeom>
          <a:noFill/>
        </p:spPr>
        <p:txBody>
          <a:bodyPr wrap="square">
            <a:spAutoFit/>
          </a:bodyPr>
          <a:lstStyle/>
          <a:p>
            <a:r>
              <a:rPr lang="en-NZ" sz="1400" dirty="0" err="1"/>
              <a:t>X_valid</a:t>
            </a:r>
            <a:r>
              <a:rPr lang="en-NZ" sz="1400" dirty="0"/>
              <a:t>, </a:t>
            </a:r>
            <a:r>
              <a:rPr lang="en-NZ" sz="1400" dirty="0" err="1"/>
              <a:t>X_train</a:t>
            </a:r>
            <a:r>
              <a:rPr lang="en-NZ" sz="1400" dirty="0"/>
              <a:t> = </a:t>
            </a:r>
            <a:r>
              <a:rPr lang="en-NZ" sz="1400" dirty="0" err="1"/>
              <a:t>X_train_full</a:t>
            </a:r>
            <a:r>
              <a:rPr lang="en-NZ" sz="1400" dirty="0"/>
              <a:t>[:5000] / 255., </a:t>
            </a:r>
            <a:r>
              <a:rPr lang="en-NZ" sz="1400" dirty="0" err="1"/>
              <a:t>X_train_full</a:t>
            </a:r>
            <a:r>
              <a:rPr lang="en-NZ" sz="1400" dirty="0"/>
              <a:t>[5000:] / 255.</a:t>
            </a:r>
          </a:p>
          <a:p>
            <a:r>
              <a:rPr lang="en-NZ" sz="1400" dirty="0" err="1"/>
              <a:t>y_valid</a:t>
            </a:r>
            <a:r>
              <a:rPr lang="en-NZ" sz="1400" dirty="0"/>
              <a:t>, </a:t>
            </a:r>
            <a:r>
              <a:rPr lang="en-NZ" sz="1400" dirty="0" err="1"/>
              <a:t>y_train</a:t>
            </a:r>
            <a:r>
              <a:rPr lang="en-NZ" sz="1400" dirty="0"/>
              <a:t> = </a:t>
            </a:r>
            <a:r>
              <a:rPr lang="en-NZ" sz="1400" dirty="0" err="1"/>
              <a:t>y_train_full</a:t>
            </a:r>
            <a:r>
              <a:rPr lang="en-NZ" sz="1400" dirty="0"/>
              <a:t>[:5000], </a:t>
            </a:r>
            <a:r>
              <a:rPr lang="en-NZ" sz="1400" dirty="0" err="1"/>
              <a:t>y_train_full</a:t>
            </a:r>
            <a:r>
              <a:rPr lang="en-NZ" sz="1400" dirty="0"/>
              <a:t>[5000:]</a:t>
            </a:r>
          </a:p>
          <a:p>
            <a:r>
              <a:rPr lang="en-NZ" sz="1400" dirty="0" err="1"/>
              <a:t>X_test</a:t>
            </a:r>
            <a:r>
              <a:rPr lang="en-NZ" sz="1400" dirty="0"/>
              <a:t> = </a:t>
            </a:r>
            <a:r>
              <a:rPr lang="en-NZ" sz="1400" dirty="0" err="1"/>
              <a:t>X_test</a:t>
            </a:r>
            <a:r>
              <a:rPr lang="en-NZ" sz="1400" dirty="0"/>
              <a:t> / 255.</a:t>
            </a:r>
          </a:p>
        </p:txBody>
      </p:sp>
      <p:sp>
        <p:nvSpPr>
          <p:cNvPr id="9" name="TextBox 8">
            <a:extLst>
              <a:ext uri="{FF2B5EF4-FFF2-40B4-BE49-F238E27FC236}">
                <a16:creationId xmlns:a16="http://schemas.microsoft.com/office/drawing/2014/main" id="{F93B324E-1C57-4138-B765-3C0307116C00}"/>
              </a:ext>
            </a:extLst>
          </p:cNvPr>
          <p:cNvSpPr txBox="1"/>
          <p:nvPr/>
        </p:nvSpPr>
        <p:spPr>
          <a:xfrm>
            <a:off x="5874389" y="4325890"/>
            <a:ext cx="5400415" cy="954107"/>
          </a:xfrm>
          <a:prstGeom prst="rect">
            <a:avLst/>
          </a:prstGeom>
          <a:noFill/>
        </p:spPr>
        <p:txBody>
          <a:bodyPr wrap="square">
            <a:spAutoFit/>
          </a:bodyPr>
          <a:lstStyle/>
          <a:p>
            <a:r>
              <a:rPr lang="en-GB" sz="1400" dirty="0"/>
              <a:t>import </a:t>
            </a:r>
            <a:r>
              <a:rPr lang="en-GB" sz="1400" dirty="0" err="1"/>
              <a:t>matplotlib.pyplot</a:t>
            </a:r>
            <a:r>
              <a:rPr lang="en-GB" sz="1400" dirty="0"/>
              <a:t> as </a:t>
            </a:r>
            <a:r>
              <a:rPr lang="en-GB" sz="1400" dirty="0" err="1"/>
              <a:t>plt</a:t>
            </a:r>
            <a:endParaRPr lang="en-NZ" sz="1400" dirty="0"/>
          </a:p>
          <a:p>
            <a:r>
              <a:rPr lang="en-NZ" sz="1400" dirty="0" err="1"/>
              <a:t>plt.imshow</a:t>
            </a:r>
            <a:r>
              <a:rPr lang="en-NZ" sz="1400" dirty="0"/>
              <a:t>(</a:t>
            </a:r>
            <a:r>
              <a:rPr lang="en-NZ" sz="1400" dirty="0" err="1"/>
              <a:t>X_train</a:t>
            </a:r>
            <a:r>
              <a:rPr lang="en-NZ" sz="1400" dirty="0"/>
              <a:t>[0], </a:t>
            </a:r>
            <a:r>
              <a:rPr lang="en-NZ" sz="1400" dirty="0" err="1"/>
              <a:t>cmap</a:t>
            </a:r>
            <a:r>
              <a:rPr lang="en-NZ" sz="1400" dirty="0"/>
              <a:t>="binary")</a:t>
            </a:r>
          </a:p>
          <a:p>
            <a:r>
              <a:rPr lang="en-NZ" sz="1400" dirty="0" err="1"/>
              <a:t>plt.axis</a:t>
            </a:r>
            <a:r>
              <a:rPr lang="en-NZ" sz="1400" dirty="0"/>
              <a:t>('off')</a:t>
            </a:r>
          </a:p>
          <a:p>
            <a:r>
              <a:rPr lang="en-NZ" sz="1400" dirty="0" err="1"/>
              <a:t>plt.show</a:t>
            </a:r>
            <a:r>
              <a:rPr lang="en-NZ" sz="1400" dirty="0"/>
              <a:t>()</a:t>
            </a:r>
          </a:p>
        </p:txBody>
      </p:sp>
      <p:sp>
        <p:nvSpPr>
          <p:cNvPr id="11" name="TextBox 10">
            <a:extLst>
              <a:ext uri="{FF2B5EF4-FFF2-40B4-BE49-F238E27FC236}">
                <a16:creationId xmlns:a16="http://schemas.microsoft.com/office/drawing/2014/main" id="{0EC9ED9C-40AB-4379-AC06-9BE47AC2628E}"/>
              </a:ext>
            </a:extLst>
          </p:cNvPr>
          <p:cNvSpPr txBox="1"/>
          <p:nvPr/>
        </p:nvSpPr>
        <p:spPr>
          <a:xfrm>
            <a:off x="5874389" y="5591738"/>
            <a:ext cx="5281291" cy="738664"/>
          </a:xfrm>
          <a:prstGeom prst="rect">
            <a:avLst/>
          </a:prstGeom>
          <a:noFill/>
        </p:spPr>
        <p:txBody>
          <a:bodyPr wrap="square">
            <a:spAutoFit/>
          </a:bodyPr>
          <a:lstStyle/>
          <a:p>
            <a:r>
              <a:rPr lang="en-NZ" sz="1400" dirty="0" err="1"/>
              <a:t>class_names</a:t>
            </a:r>
            <a:r>
              <a:rPr lang="en-NZ" sz="1400" dirty="0"/>
              <a:t> = ["T-shirt/top", "Trouser", "Pullover", "Dress", "Coat",</a:t>
            </a:r>
          </a:p>
          <a:p>
            <a:r>
              <a:rPr lang="en-NZ" sz="1400" dirty="0"/>
              <a:t>               "Sandal", "Shirt", "Sneaker", "Bag", "Ankle boot"]</a:t>
            </a:r>
          </a:p>
          <a:p>
            <a:r>
              <a:rPr lang="en-NZ" sz="1400" dirty="0" err="1"/>
              <a:t>class_names</a:t>
            </a:r>
            <a:r>
              <a:rPr lang="en-NZ" sz="1400" dirty="0"/>
              <a:t>[</a:t>
            </a:r>
            <a:r>
              <a:rPr lang="en-NZ" sz="1400" dirty="0" err="1"/>
              <a:t>y_train</a:t>
            </a:r>
            <a:r>
              <a:rPr lang="en-NZ" sz="1400" dirty="0"/>
              <a:t>[0]]</a:t>
            </a:r>
          </a:p>
        </p:txBody>
      </p:sp>
    </p:spTree>
    <p:extLst>
      <p:ext uri="{BB962C8B-B14F-4D97-AF65-F5344CB8AC3E}">
        <p14:creationId xmlns:p14="http://schemas.microsoft.com/office/powerpoint/2010/main" val="3599709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9920261" cy="212686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b="0" i="0" dirty="0">
                <a:effectLst/>
                <a:latin typeface="-apple-system"/>
              </a:rPr>
              <a:t>The validation set contains 5,000 images, and the test set contains 10,000 images:</a:t>
            </a:r>
            <a:endParaRPr lang="en-GB" dirty="0"/>
          </a:p>
          <a:p>
            <a:pPr>
              <a:lnSpc>
                <a:spcPct val="150000"/>
              </a:lnSpc>
            </a:pPr>
            <a:endParaRPr lang="en-GB" dirty="0"/>
          </a:p>
          <a:p>
            <a:pPr>
              <a:lnSpc>
                <a:spcPct val="150000"/>
              </a:lnSpc>
            </a:pPr>
            <a:endParaRPr lang="en-GB" dirty="0"/>
          </a:p>
          <a:p>
            <a:pPr marL="285750" indent="-285750">
              <a:lnSpc>
                <a:spcPct val="150000"/>
              </a:lnSpc>
              <a:buFont typeface="Arial" panose="020B0604020202020204" pitchFamily="34" charset="0"/>
              <a:buChar char="•"/>
            </a:pPr>
            <a:r>
              <a:rPr lang="en-GB" b="0" i="0" dirty="0">
                <a:effectLst/>
                <a:latin typeface="-apple-system"/>
              </a:rPr>
              <a:t>Let's take a look at a sample of the images in the dataset:</a:t>
            </a:r>
            <a:endParaRPr lang="en-GB" dirty="0"/>
          </a:p>
          <a:p>
            <a:pPr marL="285750" indent="-285750">
              <a:lnSpc>
                <a:spcPct val="150000"/>
              </a:lnSpc>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BF33C3A8-7E62-4796-AA85-626C881EEAC9}"/>
              </a:ext>
            </a:extLst>
          </p:cNvPr>
          <p:cNvSpPr txBox="1"/>
          <p:nvPr/>
        </p:nvSpPr>
        <p:spPr>
          <a:xfrm>
            <a:off x="5874389" y="2264545"/>
            <a:ext cx="5945698" cy="523220"/>
          </a:xfrm>
          <a:prstGeom prst="rect">
            <a:avLst/>
          </a:prstGeom>
          <a:noFill/>
        </p:spPr>
        <p:txBody>
          <a:bodyPr wrap="square">
            <a:spAutoFit/>
          </a:bodyPr>
          <a:lstStyle/>
          <a:p>
            <a:r>
              <a:rPr lang="en-NZ" sz="1400" dirty="0"/>
              <a:t>print(</a:t>
            </a:r>
            <a:r>
              <a:rPr lang="en-NZ" sz="1400" dirty="0" err="1"/>
              <a:t>X_valid.shape</a:t>
            </a:r>
            <a:r>
              <a:rPr lang="en-NZ" sz="1400" dirty="0"/>
              <a:t>)</a:t>
            </a:r>
          </a:p>
          <a:p>
            <a:r>
              <a:rPr lang="en-NZ" sz="1400" dirty="0"/>
              <a:t>print(</a:t>
            </a:r>
            <a:r>
              <a:rPr lang="en-NZ" sz="1400" dirty="0" err="1"/>
              <a:t>X_test.shape</a:t>
            </a:r>
            <a:r>
              <a:rPr lang="en-NZ" sz="1400" dirty="0"/>
              <a:t>)</a:t>
            </a:r>
          </a:p>
        </p:txBody>
      </p:sp>
      <p:sp>
        <p:nvSpPr>
          <p:cNvPr id="9" name="TextBox 8">
            <a:extLst>
              <a:ext uri="{FF2B5EF4-FFF2-40B4-BE49-F238E27FC236}">
                <a16:creationId xmlns:a16="http://schemas.microsoft.com/office/drawing/2014/main" id="{F93B324E-1C57-4138-B765-3C0307116C00}"/>
              </a:ext>
            </a:extLst>
          </p:cNvPr>
          <p:cNvSpPr txBox="1"/>
          <p:nvPr/>
        </p:nvSpPr>
        <p:spPr>
          <a:xfrm>
            <a:off x="6621009" y="3641178"/>
            <a:ext cx="5350080" cy="2492990"/>
          </a:xfrm>
          <a:prstGeom prst="rect">
            <a:avLst/>
          </a:prstGeom>
          <a:noFill/>
        </p:spPr>
        <p:txBody>
          <a:bodyPr wrap="square">
            <a:spAutoFit/>
          </a:bodyPr>
          <a:lstStyle/>
          <a:p>
            <a:r>
              <a:rPr lang="en-GB" sz="1200" dirty="0"/>
              <a:t>import </a:t>
            </a:r>
            <a:r>
              <a:rPr lang="en-GB" sz="1200" dirty="0" err="1"/>
              <a:t>matplotlib.pyplot</a:t>
            </a:r>
            <a:r>
              <a:rPr lang="en-GB" sz="1200" dirty="0"/>
              <a:t> as </a:t>
            </a:r>
            <a:r>
              <a:rPr lang="en-GB" sz="1200" dirty="0" err="1"/>
              <a:t>plt</a:t>
            </a:r>
            <a:endParaRPr lang="en-NZ" sz="1200" dirty="0"/>
          </a:p>
          <a:p>
            <a:r>
              <a:rPr lang="en-NZ" sz="1200" dirty="0" err="1"/>
              <a:t>n_rows</a:t>
            </a:r>
            <a:r>
              <a:rPr lang="en-NZ" sz="1200" dirty="0"/>
              <a:t> = 4</a:t>
            </a:r>
          </a:p>
          <a:p>
            <a:r>
              <a:rPr lang="en-NZ" sz="1200" dirty="0" err="1"/>
              <a:t>n_cols</a:t>
            </a:r>
            <a:r>
              <a:rPr lang="en-NZ" sz="1200" dirty="0"/>
              <a:t> = 10</a:t>
            </a:r>
          </a:p>
          <a:p>
            <a:r>
              <a:rPr lang="en-NZ" sz="1200" dirty="0" err="1"/>
              <a:t>plt.figure</a:t>
            </a:r>
            <a:r>
              <a:rPr lang="en-NZ" sz="1200" dirty="0"/>
              <a:t>(</a:t>
            </a:r>
            <a:r>
              <a:rPr lang="en-NZ" sz="1200" dirty="0" err="1"/>
              <a:t>figsize</a:t>
            </a:r>
            <a:r>
              <a:rPr lang="en-NZ" sz="1200" dirty="0"/>
              <a:t>=(</a:t>
            </a:r>
            <a:r>
              <a:rPr lang="en-NZ" sz="1200" dirty="0" err="1"/>
              <a:t>n_cols</a:t>
            </a:r>
            <a:r>
              <a:rPr lang="en-NZ" sz="1200" dirty="0"/>
              <a:t> * 1.2, </a:t>
            </a:r>
            <a:r>
              <a:rPr lang="en-NZ" sz="1200" dirty="0" err="1"/>
              <a:t>n_rows</a:t>
            </a:r>
            <a:r>
              <a:rPr lang="en-NZ" sz="1200" dirty="0"/>
              <a:t> * 1.2))</a:t>
            </a:r>
          </a:p>
          <a:p>
            <a:r>
              <a:rPr lang="en-NZ" sz="1200" dirty="0"/>
              <a:t>for row in range(</a:t>
            </a:r>
            <a:r>
              <a:rPr lang="en-NZ" sz="1200" dirty="0" err="1"/>
              <a:t>n_rows</a:t>
            </a:r>
            <a:r>
              <a:rPr lang="en-NZ" sz="1200" dirty="0"/>
              <a:t>):</a:t>
            </a:r>
          </a:p>
          <a:p>
            <a:r>
              <a:rPr lang="en-NZ" sz="1200" dirty="0"/>
              <a:t>    for col in range(</a:t>
            </a:r>
            <a:r>
              <a:rPr lang="en-NZ" sz="1200" dirty="0" err="1"/>
              <a:t>n_cols</a:t>
            </a:r>
            <a:r>
              <a:rPr lang="en-NZ" sz="1200" dirty="0"/>
              <a:t>):</a:t>
            </a:r>
          </a:p>
          <a:p>
            <a:r>
              <a:rPr lang="en-NZ" sz="1200" dirty="0"/>
              <a:t>        index = </a:t>
            </a:r>
            <a:r>
              <a:rPr lang="en-NZ" sz="1200" dirty="0" err="1"/>
              <a:t>n_cols</a:t>
            </a:r>
            <a:r>
              <a:rPr lang="en-NZ" sz="1200" dirty="0"/>
              <a:t> * row + col</a:t>
            </a:r>
          </a:p>
          <a:p>
            <a:r>
              <a:rPr lang="en-NZ" sz="1200" dirty="0"/>
              <a:t>        </a:t>
            </a:r>
            <a:r>
              <a:rPr lang="en-NZ" sz="1200" dirty="0" err="1"/>
              <a:t>plt.subplot</a:t>
            </a:r>
            <a:r>
              <a:rPr lang="en-NZ" sz="1200" dirty="0"/>
              <a:t>(</a:t>
            </a:r>
            <a:r>
              <a:rPr lang="en-NZ" sz="1200" dirty="0" err="1"/>
              <a:t>n_rows</a:t>
            </a:r>
            <a:r>
              <a:rPr lang="en-NZ" sz="1200" dirty="0"/>
              <a:t>, </a:t>
            </a:r>
            <a:r>
              <a:rPr lang="en-NZ" sz="1200" dirty="0" err="1"/>
              <a:t>n_cols</a:t>
            </a:r>
            <a:r>
              <a:rPr lang="en-NZ" sz="1200" dirty="0"/>
              <a:t>, index + 1)</a:t>
            </a:r>
          </a:p>
          <a:p>
            <a:r>
              <a:rPr lang="en-NZ" sz="1200" dirty="0"/>
              <a:t>        </a:t>
            </a:r>
            <a:r>
              <a:rPr lang="en-NZ" sz="1200" dirty="0" err="1"/>
              <a:t>plt.imshow</a:t>
            </a:r>
            <a:r>
              <a:rPr lang="en-NZ" sz="1200" dirty="0"/>
              <a:t>(</a:t>
            </a:r>
            <a:r>
              <a:rPr lang="en-NZ" sz="1200" dirty="0" err="1"/>
              <a:t>X_train</a:t>
            </a:r>
            <a:r>
              <a:rPr lang="en-NZ" sz="1200" dirty="0"/>
              <a:t>[index], </a:t>
            </a:r>
            <a:r>
              <a:rPr lang="en-NZ" sz="1200" dirty="0" err="1"/>
              <a:t>cmap</a:t>
            </a:r>
            <a:r>
              <a:rPr lang="en-NZ" sz="1200" dirty="0"/>
              <a:t>="binary", interpolation="nearest")</a:t>
            </a:r>
          </a:p>
          <a:p>
            <a:r>
              <a:rPr lang="en-NZ" sz="1200" dirty="0"/>
              <a:t>        </a:t>
            </a:r>
            <a:r>
              <a:rPr lang="en-NZ" sz="1200" dirty="0" err="1"/>
              <a:t>plt.axis</a:t>
            </a:r>
            <a:r>
              <a:rPr lang="en-NZ" sz="1200" dirty="0"/>
              <a:t>('off')</a:t>
            </a:r>
          </a:p>
          <a:p>
            <a:r>
              <a:rPr lang="en-NZ" sz="1200" dirty="0"/>
              <a:t>        </a:t>
            </a:r>
            <a:r>
              <a:rPr lang="en-NZ" sz="1200" dirty="0" err="1"/>
              <a:t>plt.title</a:t>
            </a:r>
            <a:r>
              <a:rPr lang="en-NZ" sz="1200" dirty="0"/>
              <a:t>(</a:t>
            </a:r>
            <a:r>
              <a:rPr lang="en-NZ" sz="1200" dirty="0" err="1"/>
              <a:t>class_names</a:t>
            </a:r>
            <a:r>
              <a:rPr lang="en-NZ" sz="1200" dirty="0"/>
              <a:t>[</a:t>
            </a:r>
            <a:r>
              <a:rPr lang="en-NZ" sz="1200" dirty="0" err="1"/>
              <a:t>y_train</a:t>
            </a:r>
            <a:r>
              <a:rPr lang="en-NZ" sz="1200" dirty="0"/>
              <a:t>[index]], </a:t>
            </a:r>
            <a:r>
              <a:rPr lang="en-NZ" sz="1200" dirty="0" err="1"/>
              <a:t>fontsize</a:t>
            </a:r>
            <a:r>
              <a:rPr lang="en-NZ" sz="1200" dirty="0"/>
              <a:t>=12)</a:t>
            </a:r>
          </a:p>
          <a:p>
            <a:r>
              <a:rPr lang="en-NZ" sz="1200" dirty="0" err="1"/>
              <a:t>plt.subplots_adjust</a:t>
            </a:r>
            <a:r>
              <a:rPr lang="en-NZ" sz="1200" dirty="0"/>
              <a:t>(</a:t>
            </a:r>
            <a:r>
              <a:rPr lang="en-NZ" sz="1200" dirty="0" err="1"/>
              <a:t>wspace</a:t>
            </a:r>
            <a:r>
              <a:rPr lang="en-NZ" sz="1200" dirty="0"/>
              <a:t>=0.2, </a:t>
            </a:r>
            <a:r>
              <a:rPr lang="en-NZ" sz="1200" dirty="0" err="1"/>
              <a:t>hspace</a:t>
            </a:r>
            <a:r>
              <a:rPr lang="en-NZ" sz="1200" dirty="0"/>
              <a:t>=0.5)</a:t>
            </a:r>
          </a:p>
          <a:p>
            <a:r>
              <a:rPr lang="en-NZ" sz="1200" dirty="0" err="1"/>
              <a:t>plt.show</a:t>
            </a:r>
            <a:r>
              <a:rPr lang="en-NZ" sz="1200" dirty="0"/>
              <a:t>()</a:t>
            </a:r>
          </a:p>
        </p:txBody>
      </p:sp>
      <p:pic>
        <p:nvPicPr>
          <p:cNvPr id="4" name="Picture 3" descr="Calendar&#10;&#10;Description automatically generated with medium confidence">
            <a:extLst>
              <a:ext uri="{FF2B5EF4-FFF2-40B4-BE49-F238E27FC236}">
                <a16:creationId xmlns:a16="http://schemas.microsoft.com/office/drawing/2014/main" id="{DED98140-515D-45A7-A74C-06C3CDCAD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59" y="3712695"/>
            <a:ext cx="6314550" cy="2525820"/>
          </a:xfrm>
          <a:prstGeom prst="rect">
            <a:avLst/>
          </a:prstGeom>
        </p:spPr>
      </p:pic>
    </p:spTree>
    <p:extLst>
      <p:ext uri="{BB962C8B-B14F-4D97-AF65-F5344CB8AC3E}">
        <p14:creationId xmlns:p14="http://schemas.microsoft.com/office/powerpoint/2010/main" val="2391047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9920261" cy="2957861"/>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b="0" i="0" dirty="0">
                <a:effectLst/>
                <a:latin typeface="-apple-system"/>
              </a:rPr>
              <a:t>Now let’s build the neural network! Here is a classification NN with two hidden layers:</a:t>
            </a:r>
            <a:endParaRPr lang="en-GB" dirty="0"/>
          </a:p>
          <a:p>
            <a:pPr>
              <a:lnSpc>
                <a:spcPct val="150000"/>
              </a:lnSpc>
            </a:pPr>
            <a:endParaRPr lang="en-GB" dirty="0"/>
          </a:p>
          <a:p>
            <a:pPr>
              <a:lnSpc>
                <a:spcPct val="150000"/>
              </a:lnSpc>
            </a:pPr>
            <a:endParaRPr lang="en-GB" dirty="0"/>
          </a:p>
          <a:p>
            <a:pPr>
              <a:lnSpc>
                <a:spcPct val="150000"/>
              </a:lnSpc>
            </a:pPr>
            <a:endParaRPr lang="en-GB" dirty="0"/>
          </a:p>
          <a:p>
            <a:pPr>
              <a:lnSpc>
                <a:spcPct val="150000"/>
              </a:lnSpc>
            </a:pPr>
            <a:endParaRPr lang="en-GB" dirty="0"/>
          </a:p>
          <a:p>
            <a:pPr marL="285750" indent="-285750">
              <a:lnSpc>
                <a:spcPct val="150000"/>
              </a:lnSpc>
              <a:buFont typeface="Arial" panose="020B0604020202020204" pitchFamily="34" charset="0"/>
              <a:buChar char="•"/>
            </a:pPr>
            <a:r>
              <a:rPr lang="en-GB" b="0" i="0" dirty="0">
                <a:effectLst/>
                <a:latin typeface="-apple-system"/>
              </a:rPr>
              <a:t>Instead of adding the layers one by one as we just did, you can pass a list of layers when creating the Sequential model:</a:t>
            </a:r>
            <a:endParaRPr lang="en-GB" dirty="0"/>
          </a:p>
        </p:txBody>
      </p:sp>
      <p:sp>
        <p:nvSpPr>
          <p:cNvPr id="8" name="TextBox 7">
            <a:extLst>
              <a:ext uri="{FF2B5EF4-FFF2-40B4-BE49-F238E27FC236}">
                <a16:creationId xmlns:a16="http://schemas.microsoft.com/office/drawing/2014/main" id="{BF33C3A8-7E62-4796-AA85-626C881EEAC9}"/>
              </a:ext>
            </a:extLst>
          </p:cNvPr>
          <p:cNvSpPr txBox="1"/>
          <p:nvPr/>
        </p:nvSpPr>
        <p:spPr>
          <a:xfrm>
            <a:off x="5874389" y="2264545"/>
            <a:ext cx="5945698" cy="1169551"/>
          </a:xfrm>
          <a:prstGeom prst="rect">
            <a:avLst/>
          </a:prstGeom>
          <a:noFill/>
        </p:spPr>
        <p:txBody>
          <a:bodyPr wrap="square">
            <a:spAutoFit/>
          </a:bodyPr>
          <a:lstStyle/>
          <a:p>
            <a:r>
              <a:rPr lang="en-NZ" sz="1400" dirty="0"/>
              <a:t>model = </a:t>
            </a:r>
            <a:r>
              <a:rPr lang="en-NZ" sz="1400" dirty="0" err="1"/>
              <a:t>keras.models.Sequential</a:t>
            </a:r>
            <a:r>
              <a:rPr lang="en-NZ" sz="1400" dirty="0"/>
              <a:t>()</a:t>
            </a:r>
          </a:p>
          <a:p>
            <a:r>
              <a:rPr lang="en-NZ" sz="1400" dirty="0" err="1"/>
              <a:t>model.add</a:t>
            </a:r>
            <a:r>
              <a:rPr lang="en-NZ" sz="1400" dirty="0"/>
              <a:t>(</a:t>
            </a:r>
            <a:r>
              <a:rPr lang="en-NZ" sz="1400" dirty="0" err="1"/>
              <a:t>keras.layers.Flatten</a:t>
            </a:r>
            <a:r>
              <a:rPr lang="en-NZ" sz="1400" dirty="0"/>
              <a:t>(</a:t>
            </a:r>
            <a:r>
              <a:rPr lang="en-NZ" sz="1400" dirty="0" err="1"/>
              <a:t>input_shape</a:t>
            </a:r>
            <a:r>
              <a:rPr lang="en-NZ" sz="1400" dirty="0"/>
              <a:t>=[28, 28]))</a:t>
            </a:r>
          </a:p>
          <a:p>
            <a:r>
              <a:rPr lang="en-NZ" sz="1400" dirty="0" err="1"/>
              <a:t>model.add</a:t>
            </a:r>
            <a:r>
              <a:rPr lang="en-NZ" sz="1400" dirty="0"/>
              <a:t>(</a:t>
            </a:r>
            <a:r>
              <a:rPr lang="en-NZ" sz="1400" dirty="0" err="1"/>
              <a:t>keras.layers.Dense</a:t>
            </a:r>
            <a:r>
              <a:rPr lang="en-NZ" sz="1400" dirty="0"/>
              <a:t>(300, activation="</a:t>
            </a:r>
            <a:r>
              <a:rPr lang="en-NZ" sz="1400" dirty="0" err="1"/>
              <a:t>relu</a:t>
            </a:r>
            <a:r>
              <a:rPr lang="en-NZ" sz="1400" dirty="0"/>
              <a:t>"))</a:t>
            </a:r>
          </a:p>
          <a:p>
            <a:r>
              <a:rPr lang="en-NZ" sz="1400" dirty="0" err="1"/>
              <a:t>model.add</a:t>
            </a:r>
            <a:r>
              <a:rPr lang="en-NZ" sz="1400" dirty="0"/>
              <a:t>(</a:t>
            </a:r>
            <a:r>
              <a:rPr lang="en-NZ" sz="1400" dirty="0" err="1"/>
              <a:t>keras.layers.Dense</a:t>
            </a:r>
            <a:r>
              <a:rPr lang="en-NZ" sz="1400" dirty="0"/>
              <a:t>(100, activation="</a:t>
            </a:r>
            <a:r>
              <a:rPr lang="en-NZ" sz="1400" dirty="0" err="1"/>
              <a:t>relu</a:t>
            </a:r>
            <a:r>
              <a:rPr lang="en-NZ" sz="1400" dirty="0"/>
              <a:t>"))</a:t>
            </a:r>
          </a:p>
          <a:p>
            <a:r>
              <a:rPr lang="en-NZ" sz="1400" dirty="0" err="1"/>
              <a:t>model.add</a:t>
            </a:r>
            <a:r>
              <a:rPr lang="en-NZ" sz="1400" dirty="0"/>
              <a:t>(</a:t>
            </a:r>
            <a:r>
              <a:rPr lang="en-NZ" sz="1400" dirty="0" err="1"/>
              <a:t>keras.layers.Dense</a:t>
            </a:r>
            <a:r>
              <a:rPr lang="en-NZ" sz="1400" dirty="0"/>
              <a:t>(10, activation="softmax"))</a:t>
            </a:r>
          </a:p>
        </p:txBody>
      </p:sp>
      <p:sp>
        <p:nvSpPr>
          <p:cNvPr id="11" name="TextBox 10">
            <a:extLst>
              <a:ext uri="{FF2B5EF4-FFF2-40B4-BE49-F238E27FC236}">
                <a16:creationId xmlns:a16="http://schemas.microsoft.com/office/drawing/2014/main" id="{1CD486D6-E83F-41B4-BA87-D45EA0106755}"/>
              </a:ext>
            </a:extLst>
          </p:cNvPr>
          <p:cNvSpPr txBox="1"/>
          <p:nvPr/>
        </p:nvSpPr>
        <p:spPr>
          <a:xfrm>
            <a:off x="5874389" y="4444606"/>
            <a:ext cx="5945698" cy="1384995"/>
          </a:xfrm>
          <a:prstGeom prst="rect">
            <a:avLst/>
          </a:prstGeom>
          <a:noFill/>
        </p:spPr>
        <p:txBody>
          <a:bodyPr wrap="square">
            <a:spAutoFit/>
          </a:bodyPr>
          <a:lstStyle/>
          <a:p>
            <a:r>
              <a:rPr lang="en-NZ" sz="1400" dirty="0"/>
              <a:t>model = </a:t>
            </a:r>
            <a:r>
              <a:rPr lang="en-NZ" sz="1400" dirty="0" err="1"/>
              <a:t>keras.models.Sequential</a:t>
            </a:r>
            <a:r>
              <a:rPr lang="en-NZ" sz="1400" dirty="0"/>
              <a:t>([</a:t>
            </a:r>
          </a:p>
          <a:p>
            <a:r>
              <a:rPr lang="en-NZ" sz="1400" dirty="0"/>
              <a:t>    </a:t>
            </a:r>
            <a:r>
              <a:rPr lang="en-NZ" sz="1400" dirty="0" err="1"/>
              <a:t>keras.layers.Flatten</a:t>
            </a:r>
            <a:r>
              <a:rPr lang="en-NZ" sz="1400" dirty="0"/>
              <a:t>(</a:t>
            </a:r>
            <a:r>
              <a:rPr lang="en-NZ" sz="1400" dirty="0" err="1"/>
              <a:t>input_shape</a:t>
            </a:r>
            <a:r>
              <a:rPr lang="en-NZ" sz="1400" dirty="0"/>
              <a:t>=[28, 28]),</a:t>
            </a:r>
          </a:p>
          <a:p>
            <a:r>
              <a:rPr lang="en-NZ" sz="1400" dirty="0"/>
              <a:t>    </a:t>
            </a:r>
            <a:r>
              <a:rPr lang="en-NZ" sz="1400" dirty="0" err="1"/>
              <a:t>keras.layers.Dense</a:t>
            </a:r>
            <a:r>
              <a:rPr lang="en-NZ" sz="1400" dirty="0"/>
              <a:t>(300, activation="</a:t>
            </a:r>
            <a:r>
              <a:rPr lang="en-NZ" sz="1400" dirty="0" err="1"/>
              <a:t>relu</a:t>
            </a:r>
            <a:r>
              <a:rPr lang="en-NZ" sz="1400" dirty="0"/>
              <a:t>"),</a:t>
            </a:r>
          </a:p>
          <a:p>
            <a:r>
              <a:rPr lang="en-NZ" sz="1400" dirty="0"/>
              <a:t>    </a:t>
            </a:r>
            <a:r>
              <a:rPr lang="en-NZ" sz="1400" dirty="0" err="1"/>
              <a:t>keras.layers.Dense</a:t>
            </a:r>
            <a:r>
              <a:rPr lang="en-NZ" sz="1400" dirty="0"/>
              <a:t>(100, activation="</a:t>
            </a:r>
            <a:r>
              <a:rPr lang="en-NZ" sz="1400" dirty="0" err="1"/>
              <a:t>relu</a:t>
            </a:r>
            <a:r>
              <a:rPr lang="en-NZ" sz="1400" dirty="0"/>
              <a:t>"),</a:t>
            </a:r>
          </a:p>
          <a:p>
            <a:r>
              <a:rPr lang="en-NZ" sz="1400" dirty="0"/>
              <a:t>    </a:t>
            </a:r>
            <a:r>
              <a:rPr lang="en-NZ" sz="1400" dirty="0" err="1"/>
              <a:t>keras.layers.Dense</a:t>
            </a:r>
            <a:r>
              <a:rPr lang="en-NZ" sz="1400" dirty="0"/>
              <a:t>(10, activation="softmax")</a:t>
            </a:r>
          </a:p>
          <a:p>
            <a:r>
              <a:rPr lang="en-NZ" sz="1400" dirty="0"/>
              <a:t>])</a:t>
            </a:r>
          </a:p>
        </p:txBody>
      </p:sp>
    </p:spTree>
    <p:extLst>
      <p:ext uri="{BB962C8B-B14F-4D97-AF65-F5344CB8AC3E}">
        <p14:creationId xmlns:p14="http://schemas.microsoft.com/office/powerpoint/2010/main" val="3659624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9920261" cy="3788858"/>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b="0" i="0" dirty="0">
                <a:effectLst/>
                <a:latin typeface="-apple-system"/>
              </a:rPr>
              <a:t>The </a:t>
            </a:r>
            <a:r>
              <a:rPr lang="en-GB" b="1" i="0" dirty="0">
                <a:effectLst/>
                <a:latin typeface="-apple-system"/>
              </a:rPr>
              <a:t>model’s summary() </a:t>
            </a:r>
            <a:r>
              <a:rPr lang="en-GB" b="0" i="0" dirty="0">
                <a:effectLst/>
                <a:latin typeface="-apple-system"/>
              </a:rPr>
              <a:t>method displays all the model’s layers, including each layer’s name, its output shape (None means the batch size can be anything), and its number of parameters.</a:t>
            </a:r>
            <a:endParaRPr lang="en-GB" dirty="0"/>
          </a:p>
          <a:p>
            <a:pPr>
              <a:lnSpc>
                <a:spcPct val="150000"/>
              </a:lnSpc>
            </a:pPr>
            <a:endParaRPr lang="en-GB" dirty="0"/>
          </a:p>
          <a:p>
            <a:pPr marL="285750" indent="-285750">
              <a:lnSpc>
                <a:spcPct val="150000"/>
              </a:lnSpc>
              <a:buFont typeface="Arial" panose="020B0604020202020204" pitchFamily="34" charset="0"/>
              <a:buChar char="•"/>
            </a:pPr>
            <a:r>
              <a:rPr lang="en-GB" b="0" i="0" dirty="0">
                <a:effectLst/>
                <a:latin typeface="-apple-system"/>
              </a:rPr>
              <a:t>You can easily get a model’s list of layers, to fetch a layer by its index, or you can fetch it by name:</a:t>
            </a:r>
          </a:p>
          <a:p>
            <a:pPr marL="285750" indent="-285750">
              <a:lnSpc>
                <a:spcPct val="150000"/>
              </a:lnSpc>
              <a:buFont typeface="Arial" panose="020B0604020202020204" pitchFamily="34" charset="0"/>
              <a:buChar char="•"/>
            </a:pPr>
            <a:endParaRPr lang="en-GB" dirty="0">
              <a:latin typeface="-apple-system"/>
            </a:endParaRPr>
          </a:p>
          <a:p>
            <a:pPr>
              <a:lnSpc>
                <a:spcPct val="150000"/>
              </a:lnSpc>
            </a:pPr>
            <a:endParaRPr lang="en-GB" dirty="0">
              <a:latin typeface="-apple-system"/>
            </a:endParaRPr>
          </a:p>
          <a:p>
            <a:pPr>
              <a:lnSpc>
                <a:spcPct val="150000"/>
              </a:lnSpc>
            </a:pPr>
            <a:endParaRPr lang="en-GB" dirty="0">
              <a:latin typeface="-apple-system"/>
            </a:endParaRPr>
          </a:p>
          <a:p>
            <a:pPr marL="285750" indent="-285750">
              <a:lnSpc>
                <a:spcPct val="150000"/>
              </a:lnSpc>
              <a:buFont typeface="Arial" panose="020B0604020202020204" pitchFamily="34" charset="0"/>
              <a:buChar char="•"/>
            </a:pPr>
            <a:r>
              <a:rPr lang="en-GB" dirty="0"/>
              <a:t>All the parameters of a layer can be accessed using its </a:t>
            </a:r>
            <a:r>
              <a:rPr lang="en-GB" b="1" dirty="0" err="1"/>
              <a:t>get_weights</a:t>
            </a:r>
            <a:r>
              <a:rPr lang="en-GB" b="1" dirty="0"/>
              <a:t>() </a:t>
            </a:r>
            <a:r>
              <a:rPr lang="en-GB" dirty="0"/>
              <a:t>and </a:t>
            </a:r>
            <a:r>
              <a:rPr lang="en-GB" b="1" dirty="0" err="1"/>
              <a:t>set_weights</a:t>
            </a:r>
            <a:r>
              <a:rPr lang="en-GB" b="1" dirty="0"/>
              <a:t>() </a:t>
            </a:r>
            <a:r>
              <a:rPr lang="en-GB" dirty="0"/>
              <a:t>methods. For a Dense layer, this includes both the connection weights and the bias terms:</a:t>
            </a:r>
          </a:p>
        </p:txBody>
      </p:sp>
      <p:sp>
        <p:nvSpPr>
          <p:cNvPr id="8" name="TextBox 7">
            <a:extLst>
              <a:ext uri="{FF2B5EF4-FFF2-40B4-BE49-F238E27FC236}">
                <a16:creationId xmlns:a16="http://schemas.microsoft.com/office/drawing/2014/main" id="{BF33C3A8-7E62-4796-AA85-626C881EEAC9}"/>
              </a:ext>
            </a:extLst>
          </p:cNvPr>
          <p:cNvSpPr txBox="1"/>
          <p:nvPr/>
        </p:nvSpPr>
        <p:spPr>
          <a:xfrm>
            <a:off x="5874389" y="2696586"/>
            <a:ext cx="5945698" cy="307777"/>
          </a:xfrm>
          <a:prstGeom prst="rect">
            <a:avLst/>
          </a:prstGeom>
          <a:noFill/>
        </p:spPr>
        <p:txBody>
          <a:bodyPr wrap="square">
            <a:spAutoFit/>
          </a:bodyPr>
          <a:lstStyle/>
          <a:p>
            <a:r>
              <a:rPr lang="en-NZ" sz="1400" dirty="0" err="1"/>
              <a:t>model.summary</a:t>
            </a:r>
            <a:r>
              <a:rPr lang="en-NZ" sz="1400" dirty="0"/>
              <a:t>()</a:t>
            </a:r>
          </a:p>
        </p:txBody>
      </p:sp>
      <p:sp>
        <p:nvSpPr>
          <p:cNvPr id="11" name="TextBox 10">
            <a:extLst>
              <a:ext uri="{FF2B5EF4-FFF2-40B4-BE49-F238E27FC236}">
                <a16:creationId xmlns:a16="http://schemas.microsoft.com/office/drawing/2014/main" id="{1CD486D6-E83F-41B4-BA87-D45EA0106755}"/>
              </a:ext>
            </a:extLst>
          </p:cNvPr>
          <p:cNvSpPr txBox="1"/>
          <p:nvPr/>
        </p:nvSpPr>
        <p:spPr>
          <a:xfrm>
            <a:off x="5874389" y="3484306"/>
            <a:ext cx="5945698" cy="738664"/>
          </a:xfrm>
          <a:prstGeom prst="rect">
            <a:avLst/>
          </a:prstGeom>
          <a:noFill/>
        </p:spPr>
        <p:txBody>
          <a:bodyPr wrap="square">
            <a:spAutoFit/>
          </a:bodyPr>
          <a:lstStyle/>
          <a:p>
            <a:r>
              <a:rPr lang="en-NZ" sz="1400" dirty="0" err="1"/>
              <a:t>model.layers</a:t>
            </a:r>
            <a:endParaRPr lang="en-NZ" sz="1400" dirty="0"/>
          </a:p>
          <a:p>
            <a:endParaRPr lang="en-NZ" sz="1400" dirty="0"/>
          </a:p>
          <a:p>
            <a:endParaRPr lang="en-NZ" sz="1400" dirty="0"/>
          </a:p>
        </p:txBody>
      </p:sp>
      <p:sp>
        <p:nvSpPr>
          <p:cNvPr id="13" name="TextBox 12">
            <a:extLst>
              <a:ext uri="{FF2B5EF4-FFF2-40B4-BE49-F238E27FC236}">
                <a16:creationId xmlns:a16="http://schemas.microsoft.com/office/drawing/2014/main" id="{2376885E-FDC2-44D1-B2F3-180AEBAB8CB3}"/>
              </a:ext>
            </a:extLst>
          </p:cNvPr>
          <p:cNvSpPr txBox="1"/>
          <p:nvPr/>
        </p:nvSpPr>
        <p:spPr>
          <a:xfrm>
            <a:off x="5874389" y="3994045"/>
            <a:ext cx="6094602" cy="523220"/>
          </a:xfrm>
          <a:prstGeom prst="rect">
            <a:avLst/>
          </a:prstGeom>
          <a:noFill/>
        </p:spPr>
        <p:txBody>
          <a:bodyPr wrap="square">
            <a:spAutoFit/>
          </a:bodyPr>
          <a:lstStyle/>
          <a:p>
            <a:r>
              <a:rPr lang="en-NZ" sz="1400" dirty="0"/>
              <a:t>hidden1 = </a:t>
            </a:r>
            <a:r>
              <a:rPr lang="en-NZ" sz="1400" dirty="0" err="1"/>
              <a:t>model.layers</a:t>
            </a:r>
            <a:r>
              <a:rPr lang="en-NZ" sz="1400" dirty="0"/>
              <a:t>[1]</a:t>
            </a:r>
          </a:p>
          <a:p>
            <a:r>
              <a:rPr lang="en-NZ" sz="1400" dirty="0"/>
              <a:t>hidden1.name</a:t>
            </a:r>
          </a:p>
        </p:txBody>
      </p:sp>
      <p:sp>
        <p:nvSpPr>
          <p:cNvPr id="14" name="TextBox 13">
            <a:extLst>
              <a:ext uri="{FF2B5EF4-FFF2-40B4-BE49-F238E27FC236}">
                <a16:creationId xmlns:a16="http://schemas.microsoft.com/office/drawing/2014/main" id="{3963DA3E-051B-4937-B69E-E4089696C3AC}"/>
              </a:ext>
            </a:extLst>
          </p:cNvPr>
          <p:cNvSpPr txBox="1"/>
          <p:nvPr/>
        </p:nvSpPr>
        <p:spPr>
          <a:xfrm>
            <a:off x="5874389" y="5469782"/>
            <a:ext cx="6094602" cy="738664"/>
          </a:xfrm>
          <a:prstGeom prst="rect">
            <a:avLst/>
          </a:prstGeom>
          <a:noFill/>
        </p:spPr>
        <p:txBody>
          <a:bodyPr wrap="square">
            <a:spAutoFit/>
          </a:bodyPr>
          <a:lstStyle/>
          <a:p>
            <a:r>
              <a:rPr lang="en-GB" sz="1400" dirty="0"/>
              <a:t>weights, biases = hidden1.get_weights()</a:t>
            </a:r>
          </a:p>
          <a:p>
            <a:r>
              <a:rPr lang="en-GB" sz="1400" dirty="0"/>
              <a:t>print(weights)</a:t>
            </a:r>
          </a:p>
          <a:p>
            <a:r>
              <a:rPr lang="en-GB" sz="1400" dirty="0"/>
              <a:t>print(biases)</a:t>
            </a:r>
            <a:endParaRPr lang="en-NZ" sz="1400" dirty="0"/>
          </a:p>
        </p:txBody>
      </p:sp>
    </p:spTree>
    <p:extLst>
      <p:ext uri="{BB962C8B-B14F-4D97-AF65-F5344CB8AC3E}">
        <p14:creationId xmlns:p14="http://schemas.microsoft.com/office/powerpoint/2010/main" val="2365319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10361968" cy="461985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b="0" i="0" dirty="0">
                <a:effectLst/>
                <a:latin typeface="-apple-system"/>
              </a:rPr>
              <a:t>After a model is created, you must call its </a:t>
            </a:r>
            <a:r>
              <a:rPr lang="en-GB" b="1" i="0" dirty="0">
                <a:effectLst/>
                <a:latin typeface="-apple-system"/>
              </a:rPr>
              <a:t>compile()</a:t>
            </a:r>
            <a:r>
              <a:rPr lang="en-GB" b="0" i="0" dirty="0">
                <a:effectLst/>
                <a:latin typeface="-apple-system"/>
              </a:rPr>
              <a:t> method to specify the loss function and the optimizer to use. Optionally, you can specify a list of extra metrics to compute during training and evaluation:</a:t>
            </a:r>
          </a:p>
          <a:p>
            <a:pPr>
              <a:lnSpc>
                <a:spcPct val="150000"/>
              </a:lnSpc>
            </a:pPr>
            <a:endParaRPr lang="en-GB" dirty="0">
              <a:latin typeface="-apple-system"/>
            </a:endParaRPr>
          </a:p>
          <a:p>
            <a:pPr>
              <a:lnSpc>
                <a:spcPct val="150000"/>
              </a:lnSpc>
            </a:pPr>
            <a:endParaRPr lang="en-GB" dirty="0">
              <a:latin typeface="-apple-system"/>
            </a:endParaRPr>
          </a:p>
          <a:p>
            <a:pPr marL="285750" indent="-285750">
              <a:lnSpc>
                <a:spcPct val="150000"/>
              </a:lnSpc>
              <a:buFont typeface="Arial" panose="020B0604020202020204" pitchFamily="34" charset="0"/>
              <a:buChar char="•"/>
            </a:pPr>
            <a:r>
              <a:rPr lang="en-GB" dirty="0"/>
              <a:t>This code requires some explanation. </a:t>
            </a:r>
          </a:p>
          <a:p>
            <a:pPr marL="742950" lvl="1" indent="-285750">
              <a:lnSpc>
                <a:spcPct val="150000"/>
              </a:lnSpc>
              <a:buFont typeface="Arial" panose="020B0604020202020204" pitchFamily="34" charset="0"/>
              <a:buChar char="•"/>
            </a:pPr>
            <a:r>
              <a:rPr lang="en-GB" dirty="0"/>
              <a:t>First, we use the "</a:t>
            </a:r>
            <a:r>
              <a:rPr lang="en-GB" b="1" dirty="0" err="1"/>
              <a:t>sparse_categorical_crossentropy</a:t>
            </a:r>
            <a:r>
              <a:rPr lang="en-GB" dirty="0"/>
              <a:t>" loss because we have sparse labels (from 0 to 9 in this case), and the classes are exclusive. If instead we had one target probability per class for each instance (such as one-hot vectors, e.g. [0., 0., 0., 1., 0., 0., 0., 0., 0., 0.] to represent class 3), then we would need to use the "</a:t>
            </a:r>
            <a:r>
              <a:rPr lang="en-GB" dirty="0" err="1"/>
              <a:t>c</a:t>
            </a:r>
            <a:r>
              <a:rPr lang="en-GB" b="1" dirty="0" err="1"/>
              <a:t>ategorical_crossentropy</a:t>
            </a:r>
            <a:r>
              <a:rPr lang="en-GB" dirty="0"/>
              <a:t>" loss instead. </a:t>
            </a:r>
          </a:p>
          <a:p>
            <a:pPr marL="742950" lvl="1" indent="-285750">
              <a:lnSpc>
                <a:spcPct val="150000"/>
              </a:lnSpc>
              <a:buFont typeface="Arial" panose="020B0604020202020204" pitchFamily="34" charset="0"/>
              <a:buChar char="•"/>
            </a:pPr>
            <a:r>
              <a:rPr lang="en-GB" dirty="0"/>
              <a:t>If we were doing binary classification, then we would use the "sigmoid" (i.e., logistic) activation function in the output layer, and we would use the "</a:t>
            </a:r>
            <a:r>
              <a:rPr lang="en-GB" dirty="0" err="1"/>
              <a:t>binary_crossentropy</a:t>
            </a:r>
            <a:r>
              <a:rPr lang="en-GB" dirty="0"/>
              <a:t>" loss.</a:t>
            </a:r>
          </a:p>
        </p:txBody>
      </p:sp>
      <p:sp>
        <p:nvSpPr>
          <p:cNvPr id="8" name="TextBox 7">
            <a:extLst>
              <a:ext uri="{FF2B5EF4-FFF2-40B4-BE49-F238E27FC236}">
                <a16:creationId xmlns:a16="http://schemas.microsoft.com/office/drawing/2014/main" id="{BF33C3A8-7E62-4796-AA85-626C881EEAC9}"/>
              </a:ext>
            </a:extLst>
          </p:cNvPr>
          <p:cNvSpPr txBox="1"/>
          <p:nvPr/>
        </p:nvSpPr>
        <p:spPr>
          <a:xfrm>
            <a:off x="5874389" y="2696586"/>
            <a:ext cx="5945698" cy="738664"/>
          </a:xfrm>
          <a:prstGeom prst="rect">
            <a:avLst/>
          </a:prstGeom>
          <a:noFill/>
        </p:spPr>
        <p:txBody>
          <a:bodyPr wrap="square">
            <a:spAutoFit/>
          </a:bodyPr>
          <a:lstStyle/>
          <a:p>
            <a:r>
              <a:rPr lang="en-NZ" sz="1400" dirty="0" err="1"/>
              <a:t>model.compile</a:t>
            </a:r>
            <a:r>
              <a:rPr lang="en-NZ" sz="1400" dirty="0"/>
              <a:t>(loss="</a:t>
            </a:r>
            <a:r>
              <a:rPr lang="en-NZ" sz="1400" dirty="0" err="1"/>
              <a:t>sparse_categorical_crossentropy</a:t>
            </a:r>
            <a:r>
              <a:rPr lang="en-NZ" sz="1400" dirty="0"/>
              <a:t>",</a:t>
            </a:r>
          </a:p>
          <a:p>
            <a:r>
              <a:rPr lang="en-NZ" sz="1400" dirty="0"/>
              <a:t>              optimizer="</a:t>
            </a:r>
            <a:r>
              <a:rPr lang="en-NZ" sz="1400" dirty="0" err="1"/>
              <a:t>sgd</a:t>
            </a:r>
            <a:r>
              <a:rPr lang="en-NZ" sz="1400" dirty="0"/>
              <a:t>",</a:t>
            </a:r>
          </a:p>
          <a:p>
            <a:r>
              <a:rPr lang="en-NZ" sz="1400" dirty="0"/>
              <a:t>              metrics=["accuracy"])</a:t>
            </a:r>
          </a:p>
        </p:txBody>
      </p:sp>
    </p:spTree>
    <p:extLst>
      <p:ext uri="{BB962C8B-B14F-4D97-AF65-F5344CB8AC3E}">
        <p14:creationId xmlns:p14="http://schemas.microsoft.com/office/powerpoint/2010/main" val="332221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10361968" cy="337335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b="0" i="0" dirty="0">
                <a:effectLst/>
                <a:latin typeface="-apple-system"/>
              </a:rPr>
              <a:t>Regarding the optimizer, "</a:t>
            </a:r>
            <a:r>
              <a:rPr lang="en-GB" b="0" i="0" dirty="0" err="1">
                <a:effectLst/>
                <a:latin typeface="-apple-system"/>
              </a:rPr>
              <a:t>sgd</a:t>
            </a:r>
            <a:r>
              <a:rPr lang="en-GB" b="0" i="0" dirty="0">
                <a:effectLst/>
                <a:latin typeface="-apple-system"/>
              </a:rPr>
              <a:t>" means that we will train the model using simple Stochastic Gradient Descent. In other words, Keras will perform the backpropagation algorithm using </a:t>
            </a:r>
            <a:r>
              <a:rPr lang="fr-FR" b="0" i="0" dirty="0">
                <a:effectLst/>
                <a:latin typeface="-apple-system"/>
              </a:rPr>
              <a:t>reverse-mode </a:t>
            </a:r>
            <a:r>
              <a:rPr lang="fr-FR" b="0" i="0" dirty="0" err="1">
                <a:effectLst/>
                <a:latin typeface="-apple-system"/>
              </a:rPr>
              <a:t>autodiff</a:t>
            </a:r>
            <a:r>
              <a:rPr lang="fr-FR" dirty="0">
                <a:latin typeface="-apple-system"/>
              </a:rPr>
              <a:t> </a:t>
            </a:r>
            <a:r>
              <a:rPr lang="fr-FR" b="0" i="0" dirty="0">
                <a:effectLst/>
                <a:latin typeface="-apple-system"/>
              </a:rPr>
              <a:t>plus Gradient </a:t>
            </a:r>
            <a:r>
              <a:rPr lang="fr-FR" b="0" i="0" dirty="0" err="1">
                <a:effectLst/>
                <a:latin typeface="-apple-system"/>
              </a:rPr>
              <a:t>Descent</a:t>
            </a:r>
            <a:r>
              <a:rPr lang="fr-FR" b="0" i="0" dirty="0">
                <a:effectLst/>
                <a:latin typeface="-apple-system"/>
              </a:rPr>
              <a:t>.</a:t>
            </a:r>
          </a:p>
          <a:p>
            <a:pPr marL="285750" indent="-285750">
              <a:lnSpc>
                <a:spcPct val="150000"/>
              </a:lnSpc>
              <a:buFont typeface="Arial" panose="020B0604020202020204" pitchFamily="34" charset="0"/>
              <a:buChar char="•"/>
            </a:pPr>
            <a:endParaRPr lang="fr-FR" b="0" i="0" dirty="0">
              <a:effectLst/>
              <a:latin typeface="-apple-system"/>
            </a:endParaRPr>
          </a:p>
          <a:p>
            <a:pPr marL="742950" lvl="1" indent="-285750">
              <a:lnSpc>
                <a:spcPct val="150000"/>
              </a:lnSpc>
              <a:buFont typeface="Arial" panose="020B0604020202020204" pitchFamily="34" charset="0"/>
              <a:buChar char="•"/>
            </a:pPr>
            <a:r>
              <a:rPr lang="en-GB" dirty="0"/>
              <a:t>For more information about optimizers, refer t the Chapter 11 of the book (</a:t>
            </a:r>
            <a:r>
              <a:rPr lang="en-GB" sz="1400" i="1" dirty="0"/>
              <a:t>Hands-On Machine Learning with Scikit-Learn, Keras, and TensorFlow</a:t>
            </a:r>
            <a:r>
              <a:rPr lang="en-GB" dirty="0"/>
              <a:t>)</a:t>
            </a:r>
          </a:p>
          <a:p>
            <a:pPr marL="742950" lvl="1"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Finally, since this is a classifier, it’s useful to measure its "accuracy“ during training and evaluation.</a:t>
            </a:r>
          </a:p>
        </p:txBody>
      </p:sp>
    </p:spTree>
    <p:extLst>
      <p:ext uri="{BB962C8B-B14F-4D97-AF65-F5344CB8AC3E}">
        <p14:creationId xmlns:p14="http://schemas.microsoft.com/office/powerpoint/2010/main" val="1851884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10361968" cy="337335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b="0" i="0" dirty="0">
                <a:effectLst/>
                <a:latin typeface="-apple-system"/>
              </a:rPr>
              <a:t>Now the model is ready to be trained. For this we simply need to call its </a:t>
            </a:r>
            <a:r>
              <a:rPr lang="en-GB" b="1" i="0" dirty="0">
                <a:effectLst/>
                <a:latin typeface="-apple-system"/>
              </a:rPr>
              <a:t>fit() </a:t>
            </a:r>
            <a:r>
              <a:rPr lang="en-GB" b="0" i="0" dirty="0">
                <a:effectLst/>
                <a:latin typeface="-apple-system"/>
              </a:rPr>
              <a:t>method:</a:t>
            </a:r>
          </a:p>
          <a:p>
            <a:pPr marL="285750" indent="-285750">
              <a:lnSpc>
                <a:spcPct val="150000"/>
              </a:lnSpc>
              <a:buFont typeface="Arial" panose="020B0604020202020204" pitchFamily="34" charset="0"/>
              <a:buChar char="•"/>
            </a:pPr>
            <a:endParaRPr lang="en-GB" dirty="0">
              <a:latin typeface="-apple-system"/>
            </a:endParaRPr>
          </a:p>
          <a:p>
            <a:pPr marL="285750" indent="-285750">
              <a:lnSpc>
                <a:spcPct val="150000"/>
              </a:lnSpc>
              <a:buFont typeface="Arial" panose="020B0604020202020204" pitchFamily="34" charset="0"/>
              <a:buChar char="•"/>
            </a:pPr>
            <a:endParaRPr lang="en-GB" dirty="0">
              <a:latin typeface="-apple-system"/>
            </a:endParaRPr>
          </a:p>
          <a:p>
            <a:pPr marL="285750" indent="-285750">
              <a:lnSpc>
                <a:spcPct val="150000"/>
              </a:lnSpc>
              <a:buFont typeface="Arial" panose="020B0604020202020204" pitchFamily="34" charset="0"/>
              <a:buChar char="•"/>
            </a:pPr>
            <a:r>
              <a:rPr lang="en-GB" dirty="0">
                <a:latin typeface="-apple-system"/>
              </a:rPr>
              <a:t>The </a:t>
            </a:r>
            <a:r>
              <a:rPr lang="en-GB" b="1" dirty="0">
                <a:latin typeface="-apple-system"/>
              </a:rPr>
              <a:t>fit() </a:t>
            </a:r>
            <a:r>
              <a:rPr lang="en-GB" dirty="0">
                <a:latin typeface="-apple-system"/>
              </a:rPr>
              <a:t>method returns a History object containing the training parameters (</a:t>
            </a:r>
            <a:r>
              <a:rPr lang="en-GB" b="1" dirty="0" err="1">
                <a:latin typeface="-apple-system"/>
              </a:rPr>
              <a:t>history.params</a:t>
            </a:r>
            <a:r>
              <a:rPr lang="en-GB" dirty="0">
                <a:latin typeface="-apple-system"/>
              </a:rPr>
              <a:t>), the list of epochs it went through (</a:t>
            </a:r>
            <a:r>
              <a:rPr lang="en-GB" b="1" dirty="0" err="1">
                <a:latin typeface="-apple-system"/>
              </a:rPr>
              <a:t>history.epoch</a:t>
            </a:r>
            <a:r>
              <a:rPr lang="en-GB" dirty="0">
                <a:latin typeface="-apple-system"/>
              </a:rPr>
              <a:t>), and most importantly a dictionary (</a:t>
            </a:r>
            <a:r>
              <a:rPr lang="en-GB" b="1" dirty="0" err="1">
                <a:latin typeface="-apple-system"/>
              </a:rPr>
              <a:t>history.history</a:t>
            </a:r>
            <a:r>
              <a:rPr lang="en-GB" dirty="0">
                <a:latin typeface="-apple-system"/>
              </a:rPr>
              <a:t>) containing the loss and extra metrics it measured at the end of each epoch on the training set and on the validation set (if any). If you use this dictionary to create a pandas </a:t>
            </a:r>
            <a:r>
              <a:rPr lang="en-GB" b="1" dirty="0" err="1">
                <a:latin typeface="-apple-system"/>
              </a:rPr>
              <a:t>DataFrame</a:t>
            </a:r>
            <a:r>
              <a:rPr lang="en-GB" dirty="0">
                <a:latin typeface="-apple-system"/>
              </a:rPr>
              <a:t> and call its </a:t>
            </a:r>
            <a:r>
              <a:rPr lang="en-GB" b="1" dirty="0">
                <a:latin typeface="-apple-system"/>
              </a:rPr>
              <a:t>plot() </a:t>
            </a:r>
            <a:r>
              <a:rPr lang="en-GB" dirty="0">
                <a:latin typeface="-apple-system"/>
              </a:rPr>
              <a:t>method, you get the learning curves:</a:t>
            </a:r>
            <a:endParaRPr lang="en-GB" dirty="0"/>
          </a:p>
        </p:txBody>
      </p:sp>
      <p:sp>
        <p:nvSpPr>
          <p:cNvPr id="8" name="TextBox 7">
            <a:extLst>
              <a:ext uri="{FF2B5EF4-FFF2-40B4-BE49-F238E27FC236}">
                <a16:creationId xmlns:a16="http://schemas.microsoft.com/office/drawing/2014/main" id="{BF33C3A8-7E62-4796-AA85-626C881EEAC9}"/>
              </a:ext>
            </a:extLst>
          </p:cNvPr>
          <p:cNvSpPr txBox="1"/>
          <p:nvPr/>
        </p:nvSpPr>
        <p:spPr>
          <a:xfrm>
            <a:off x="5266785" y="2313098"/>
            <a:ext cx="5945698" cy="523220"/>
          </a:xfrm>
          <a:prstGeom prst="rect">
            <a:avLst/>
          </a:prstGeom>
          <a:noFill/>
        </p:spPr>
        <p:txBody>
          <a:bodyPr wrap="square">
            <a:spAutoFit/>
          </a:bodyPr>
          <a:lstStyle/>
          <a:p>
            <a:r>
              <a:rPr lang="en-NZ" sz="1400" dirty="0"/>
              <a:t>history = </a:t>
            </a:r>
            <a:r>
              <a:rPr lang="en-NZ" sz="1400" dirty="0" err="1"/>
              <a:t>model.fit</a:t>
            </a:r>
            <a:r>
              <a:rPr lang="en-NZ" sz="1400" dirty="0"/>
              <a:t>(</a:t>
            </a:r>
            <a:r>
              <a:rPr lang="en-NZ" sz="1400" dirty="0" err="1"/>
              <a:t>X_train</a:t>
            </a:r>
            <a:r>
              <a:rPr lang="en-NZ" sz="1400" dirty="0"/>
              <a:t>, </a:t>
            </a:r>
            <a:r>
              <a:rPr lang="en-NZ" sz="1400" dirty="0" err="1"/>
              <a:t>y_train</a:t>
            </a:r>
            <a:r>
              <a:rPr lang="en-NZ" sz="1400" dirty="0"/>
              <a:t>, epochs=30,</a:t>
            </a:r>
          </a:p>
          <a:p>
            <a:r>
              <a:rPr lang="en-NZ" sz="1400" dirty="0"/>
              <a:t>                    </a:t>
            </a:r>
            <a:r>
              <a:rPr lang="en-NZ" sz="1400" dirty="0" err="1"/>
              <a:t>validation_data</a:t>
            </a:r>
            <a:r>
              <a:rPr lang="en-NZ" sz="1400" dirty="0"/>
              <a:t>=(</a:t>
            </a:r>
            <a:r>
              <a:rPr lang="en-NZ" sz="1400" dirty="0" err="1"/>
              <a:t>X_valid</a:t>
            </a:r>
            <a:r>
              <a:rPr lang="en-NZ" sz="1400" dirty="0"/>
              <a:t>, </a:t>
            </a:r>
            <a:r>
              <a:rPr lang="en-NZ" sz="1400" dirty="0" err="1"/>
              <a:t>y_valid</a:t>
            </a:r>
            <a:r>
              <a:rPr lang="en-NZ" sz="1400" dirty="0"/>
              <a:t>))</a:t>
            </a:r>
          </a:p>
        </p:txBody>
      </p:sp>
      <p:sp>
        <p:nvSpPr>
          <p:cNvPr id="9" name="TextBox 8">
            <a:extLst>
              <a:ext uri="{FF2B5EF4-FFF2-40B4-BE49-F238E27FC236}">
                <a16:creationId xmlns:a16="http://schemas.microsoft.com/office/drawing/2014/main" id="{EEBF084D-624E-4838-AC1A-325EC876B093}"/>
              </a:ext>
            </a:extLst>
          </p:cNvPr>
          <p:cNvSpPr txBox="1"/>
          <p:nvPr/>
        </p:nvSpPr>
        <p:spPr>
          <a:xfrm>
            <a:off x="5266785" y="4964959"/>
            <a:ext cx="5945698" cy="1169551"/>
          </a:xfrm>
          <a:prstGeom prst="rect">
            <a:avLst/>
          </a:prstGeom>
          <a:noFill/>
        </p:spPr>
        <p:txBody>
          <a:bodyPr wrap="square">
            <a:spAutoFit/>
          </a:bodyPr>
          <a:lstStyle/>
          <a:p>
            <a:r>
              <a:rPr lang="en-NZ" sz="1400" dirty="0"/>
              <a:t>import pandas as pd</a:t>
            </a:r>
          </a:p>
          <a:p>
            <a:r>
              <a:rPr lang="en-NZ" sz="1400" dirty="0" err="1"/>
              <a:t>pd.DataFrame</a:t>
            </a:r>
            <a:r>
              <a:rPr lang="en-NZ" sz="1400" dirty="0"/>
              <a:t>(</a:t>
            </a:r>
            <a:r>
              <a:rPr lang="en-NZ" sz="1400" dirty="0" err="1"/>
              <a:t>history.history</a:t>
            </a:r>
            <a:r>
              <a:rPr lang="en-NZ" sz="1400" dirty="0"/>
              <a:t>).plot(</a:t>
            </a:r>
            <a:r>
              <a:rPr lang="en-NZ" sz="1400" dirty="0" err="1"/>
              <a:t>figsize</a:t>
            </a:r>
            <a:r>
              <a:rPr lang="en-NZ" sz="1400" dirty="0"/>
              <a:t>=(8, 5))</a:t>
            </a:r>
          </a:p>
          <a:p>
            <a:r>
              <a:rPr lang="en-NZ" sz="1400" dirty="0" err="1"/>
              <a:t>plt.grid</a:t>
            </a:r>
            <a:r>
              <a:rPr lang="en-NZ" sz="1400" dirty="0"/>
              <a:t>(True)</a:t>
            </a:r>
          </a:p>
          <a:p>
            <a:r>
              <a:rPr lang="en-NZ" sz="1400" dirty="0" err="1"/>
              <a:t>plt.gca</a:t>
            </a:r>
            <a:r>
              <a:rPr lang="en-NZ" sz="1400" dirty="0"/>
              <a:t>().</a:t>
            </a:r>
            <a:r>
              <a:rPr lang="en-NZ" sz="1400" dirty="0" err="1"/>
              <a:t>set_ylim</a:t>
            </a:r>
            <a:r>
              <a:rPr lang="en-NZ" sz="1400" dirty="0"/>
              <a:t>(0, 1)</a:t>
            </a:r>
          </a:p>
          <a:p>
            <a:r>
              <a:rPr lang="en-NZ" sz="1400" dirty="0" err="1"/>
              <a:t>plt.show</a:t>
            </a:r>
            <a:r>
              <a:rPr lang="en-NZ" sz="1400" dirty="0"/>
              <a:t>()</a:t>
            </a:r>
          </a:p>
        </p:txBody>
      </p:sp>
    </p:spTree>
    <p:extLst>
      <p:ext uri="{BB962C8B-B14F-4D97-AF65-F5344CB8AC3E}">
        <p14:creationId xmlns:p14="http://schemas.microsoft.com/office/powerpoint/2010/main" val="2496701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14A344B6-2020-46F1-8D0F-762411E41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080" y="2255982"/>
            <a:ext cx="5316609" cy="3322880"/>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63289" y="1737361"/>
            <a:ext cx="5645791" cy="4204356"/>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b="0" i="0" dirty="0">
                <a:effectLst/>
                <a:latin typeface="-apple-system"/>
              </a:rPr>
              <a:t>You can see that both the training accuracy and the validation accuracy steadily increase during training, while the training loss and the validation loss decrease. </a:t>
            </a:r>
          </a:p>
          <a:p>
            <a:pPr marL="285750" indent="-285750">
              <a:lnSpc>
                <a:spcPct val="150000"/>
              </a:lnSpc>
              <a:buFont typeface="Arial" panose="020B0604020202020204" pitchFamily="34" charset="0"/>
              <a:buChar char="•"/>
            </a:pPr>
            <a:r>
              <a:rPr lang="en-GB" b="0" i="0" dirty="0">
                <a:effectLst/>
                <a:latin typeface="-apple-system"/>
              </a:rPr>
              <a:t>Moreover, the validation curves are close to the training curves, which means that there is not too much overfitting.</a:t>
            </a:r>
          </a:p>
          <a:p>
            <a:pPr marL="285750" indent="-285750">
              <a:lnSpc>
                <a:spcPct val="150000"/>
              </a:lnSpc>
              <a:buFont typeface="Arial" panose="020B0604020202020204" pitchFamily="34" charset="0"/>
              <a:buChar char="•"/>
            </a:pPr>
            <a:endParaRPr lang="en-GB" b="0" i="0" dirty="0">
              <a:effectLst/>
              <a:latin typeface="-apple-system"/>
            </a:endParaRPr>
          </a:p>
          <a:p>
            <a:pPr marL="285750" indent="-285750">
              <a:lnSpc>
                <a:spcPct val="150000"/>
              </a:lnSpc>
              <a:buFont typeface="Arial" panose="020B0604020202020204" pitchFamily="34" charset="0"/>
              <a:buChar char="•"/>
            </a:pPr>
            <a:r>
              <a:rPr lang="en-GB" dirty="0"/>
              <a:t>You can tell that the model has not quite converged yet, as the validation loss is still going down, so you should probably continue training.</a:t>
            </a:r>
          </a:p>
        </p:txBody>
      </p:sp>
    </p:spTree>
    <p:extLst>
      <p:ext uri="{BB962C8B-B14F-4D97-AF65-F5344CB8AC3E}">
        <p14:creationId xmlns:p14="http://schemas.microsoft.com/office/powerpoint/2010/main" val="4068905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10361968" cy="3373359"/>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b="0" i="0" dirty="0">
                <a:effectLst/>
                <a:latin typeface="-apple-system"/>
              </a:rPr>
              <a:t>Next, we can use the model’s </a:t>
            </a:r>
            <a:r>
              <a:rPr lang="en-GB" b="1" i="0" dirty="0">
                <a:effectLst/>
                <a:latin typeface="-apple-system"/>
              </a:rPr>
              <a:t>predict() </a:t>
            </a:r>
            <a:r>
              <a:rPr lang="en-GB" b="0" i="0" dirty="0">
                <a:effectLst/>
                <a:latin typeface="-apple-system"/>
              </a:rPr>
              <a:t>method to make predictions on new instances. Since we don’t have actual new instances, we will just use the first three instances of the test set:</a:t>
            </a:r>
          </a:p>
          <a:p>
            <a:pPr marL="285750" indent="-285750">
              <a:lnSpc>
                <a:spcPct val="150000"/>
              </a:lnSpc>
              <a:buFont typeface="Arial" panose="020B0604020202020204" pitchFamily="34" charset="0"/>
              <a:buChar char="•"/>
            </a:pPr>
            <a:endParaRPr lang="en-GB" dirty="0">
              <a:latin typeface="-apple-system"/>
            </a:endParaRPr>
          </a:p>
          <a:p>
            <a:pPr>
              <a:lnSpc>
                <a:spcPct val="150000"/>
              </a:lnSpc>
            </a:pPr>
            <a:endParaRPr lang="en-GB" dirty="0">
              <a:latin typeface="-apple-system"/>
            </a:endParaRPr>
          </a:p>
          <a:p>
            <a:pPr>
              <a:lnSpc>
                <a:spcPct val="150000"/>
              </a:lnSpc>
            </a:pPr>
            <a:endParaRPr lang="en-GB" dirty="0">
              <a:latin typeface="-apple-system"/>
            </a:endParaRPr>
          </a:p>
          <a:p>
            <a:pPr marL="285750" indent="-285750">
              <a:lnSpc>
                <a:spcPct val="150000"/>
              </a:lnSpc>
              <a:buFont typeface="Arial" panose="020B0604020202020204" pitchFamily="34" charset="0"/>
              <a:buChar char="•"/>
            </a:pPr>
            <a:r>
              <a:rPr lang="en-GB" dirty="0"/>
              <a:t>As you can see, for each instance the model estimates one probability per class, from class 0 to class 9.</a:t>
            </a:r>
          </a:p>
          <a:p>
            <a:pPr marL="285750" indent="-285750">
              <a:lnSpc>
                <a:spcPct val="150000"/>
              </a:lnSpc>
              <a:buFont typeface="Arial" panose="020B0604020202020204" pitchFamily="34" charset="0"/>
              <a:buChar char="•"/>
            </a:pPr>
            <a:r>
              <a:rPr lang="en-GB" dirty="0"/>
              <a:t>If you only care about the class with the highest estimated probability (even if that probability is quite low), then you can use the </a:t>
            </a:r>
            <a:r>
              <a:rPr lang="en-GB" b="1" dirty="0" err="1"/>
              <a:t>predict_classes</a:t>
            </a:r>
            <a:r>
              <a:rPr lang="en-GB" b="1" dirty="0"/>
              <a:t>() </a:t>
            </a:r>
            <a:r>
              <a:rPr lang="en-GB" dirty="0"/>
              <a:t>method instead:</a:t>
            </a:r>
          </a:p>
        </p:txBody>
      </p:sp>
      <p:sp>
        <p:nvSpPr>
          <p:cNvPr id="8" name="TextBox 7">
            <a:extLst>
              <a:ext uri="{FF2B5EF4-FFF2-40B4-BE49-F238E27FC236}">
                <a16:creationId xmlns:a16="http://schemas.microsoft.com/office/drawing/2014/main" id="{BF33C3A8-7E62-4796-AA85-626C881EEAC9}"/>
              </a:ext>
            </a:extLst>
          </p:cNvPr>
          <p:cNvSpPr txBox="1"/>
          <p:nvPr/>
        </p:nvSpPr>
        <p:spPr>
          <a:xfrm>
            <a:off x="1827298" y="2863521"/>
            <a:ext cx="5945698" cy="738664"/>
          </a:xfrm>
          <a:prstGeom prst="rect">
            <a:avLst/>
          </a:prstGeom>
          <a:noFill/>
        </p:spPr>
        <p:txBody>
          <a:bodyPr wrap="square">
            <a:spAutoFit/>
          </a:bodyPr>
          <a:lstStyle/>
          <a:p>
            <a:r>
              <a:rPr lang="en-GB" sz="1400" dirty="0" err="1"/>
              <a:t>X_new</a:t>
            </a:r>
            <a:r>
              <a:rPr lang="en-GB" sz="1400" dirty="0"/>
              <a:t> = </a:t>
            </a:r>
            <a:r>
              <a:rPr lang="en-GB" sz="1400" dirty="0" err="1"/>
              <a:t>X_test</a:t>
            </a:r>
            <a:r>
              <a:rPr lang="en-GB" sz="1400" dirty="0"/>
              <a:t>[:3]</a:t>
            </a:r>
          </a:p>
          <a:p>
            <a:r>
              <a:rPr lang="en-GB" sz="1400" dirty="0" err="1"/>
              <a:t>y_proba</a:t>
            </a:r>
            <a:r>
              <a:rPr lang="en-GB" sz="1400" dirty="0"/>
              <a:t> = </a:t>
            </a:r>
            <a:r>
              <a:rPr lang="en-GB" sz="1400" dirty="0" err="1"/>
              <a:t>model.predict</a:t>
            </a:r>
            <a:r>
              <a:rPr lang="en-GB" sz="1400" dirty="0"/>
              <a:t>(</a:t>
            </a:r>
            <a:r>
              <a:rPr lang="en-GB" sz="1400" dirty="0" err="1"/>
              <a:t>X_new</a:t>
            </a:r>
            <a:r>
              <a:rPr lang="en-GB" sz="1400" dirty="0"/>
              <a:t>)</a:t>
            </a:r>
          </a:p>
          <a:p>
            <a:r>
              <a:rPr lang="en-GB" sz="1400" dirty="0" err="1"/>
              <a:t>y_proba.round</a:t>
            </a:r>
            <a:r>
              <a:rPr lang="en-GB" sz="1400" dirty="0"/>
              <a:t>(2)</a:t>
            </a:r>
          </a:p>
        </p:txBody>
      </p:sp>
      <p:sp>
        <p:nvSpPr>
          <p:cNvPr id="9" name="TextBox 8">
            <a:extLst>
              <a:ext uri="{FF2B5EF4-FFF2-40B4-BE49-F238E27FC236}">
                <a16:creationId xmlns:a16="http://schemas.microsoft.com/office/drawing/2014/main" id="{EEBF084D-624E-4838-AC1A-325EC876B093}"/>
              </a:ext>
            </a:extLst>
          </p:cNvPr>
          <p:cNvSpPr txBox="1"/>
          <p:nvPr/>
        </p:nvSpPr>
        <p:spPr>
          <a:xfrm>
            <a:off x="1827298" y="5266962"/>
            <a:ext cx="5945698" cy="738664"/>
          </a:xfrm>
          <a:prstGeom prst="rect">
            <a:avLst/>
          </a:prstGeom>
          <a:noFill/>
        </p:spPr>
        <p:txBody>
          <a:bodyPr wrap="square">
            <a:spAutoFit/>
          </a:bodyPr>
          <a:lstStyle/>
          <a:p>
            <a:r>
              <a:rPr lang="en-GB" sz="1400" dirty="0"/>
              <a:t>#y_pred = </a:t>
            </a:r>
            <a:r>
              <a:rPr lang="en-GB" sz="1400" dirty="0" err="1"/>
              <a:t>model.predict_classes</a:t>
            </a:r>
            <a:r>
              <a:rPr lang="en-GB" sz="1400" dirty="0"/>
              <a:t>(</a:t>
            </a:r>
            <a:r>
              <a:rPr lang="en-GB" sz="1400" dirty="0" err="1"/>
              <a:t>X_new</a:t>
            </a:r>
            <a:r>
              <a:rPr lang="en-GB" sz="1400" dirty="0"/>
              <a:t>) # deprecated</a:t>
            </a:r>
          </a:p>
          <a:p>
            <a:r>
              <a:rPr lang="en-GB" sz="1400" dirty="0" err="1"/>
              <a:t>y_pred</a:t>
            </a:r>
            <a:r>
              <a:rPr lang="en-GB" sz="1400" dirty="0"/>
              <a:t> = </a:t>
            </a:r>
            <a:r>
              <a:rPr lang="en-GB" sz="1400" dirty="0" err="1"/>
              <a:t>np.argmax</a:t>
            </a:r>
            <a:r>
              <a:rPr lang="en-GB" sz="1400" dirty="0"/>
              <a:t>(</a:t>
            </a:r>
            <a:r>
              <a:rPr lang="en-GB" sz="1400" dirty="0" err="1"/>
              <a:t>model.predict</a:t>
            </a:r>
            <a:r>
              <a:rPr lang="en-GB" sz="1400" dirty="0"/>
              <a:t>(</a:t>
            </a:r>
            <a:r>
              <a:rPr lang="en-GB" sz="1400" dirty="0" err="1"/>
              <a:t>X_new</a:t>
            </a:r>
            <a:r>
              <a:rPr lang="en-GB" sz="1400" dirty="0"/>
              <a:t>), axis=-1)</a:t>
            </a:r>
          </a:p>
          <a:p>
            <a:r>
              <a:rPr lang="en-GB" sz="1400" dirty="0" err="1"/>
              <a:t>y_pred</a:t>
            </a:r>
            <a:endParaRPr lang="en-NZ" sz="1400" dirty="0"/>
          </a:p>
        </p:txBody>
      </p:sp>
      <p:sp>
        <p:nvSpPr>
          <p:cNvPr id="13" name="TextBox 12">
            <a:extLst>
              <a:ext uri="{FF2B5EF4-FFF2-40B4-BE49-F238E27FC236}">
                <a16:creationId xmlns:a16="http://schemas.microsoft.com/office/drawing/2014/main" id="{6C593D91-DEF5-4136-9418-752490BD27EB}"/>
              </a:ext>
            </a:extLst>
          </p:cNvPr>
          <p:cNvSpPr txBox="1"/>
          <p:nvPr/>
        </p:nvSpPr>
        <p:spPr>
          <a:xfrm>
            <a:off x="5266785" y="2771187"/>
            <a:ext cx="6094602" cy="1015663"/>
          </a:xfrm>
          <a:prstGeom prst="rect">
            <a:avLst/>
          </a:prstGeom>
          <a:noFill/>
        </p:spPr>
        <p:txBody>
          <a:bodyPr wrap="square">
            <a:spAutoFit/>
          </a:bodyPr>
          <a:lstStyle/>
          <a:p>
            <a:r>
              <a:rPr lang="en-GB" sz="1200" dirty="0"/>
              <a:t>Result: </a:t>
            </a:r>
          </a:p>
          <a:p>
            <a:pPr lvl="1"/>
            <a:r>
              <a:rPr lang="en-GB" sz="1200" dirty="0"/>
              <a:t>array([[0.  , 0.  , 0.  , 0.  , 0.  , 0.01, 0.  , 0.03, 0.  , 0.95],</a:t>
            </a:r>
          </a:p>
          <a:p>
            <a:pPr lvl="1"/>
            <a:r>
              <a:rPr lang="en-GB" sz="1200" dirty="0"/>
              <a:t>            [0.  , 0.  , 0.99, 0.  , 0.01, 0.  , 0.  , 0.  , 0.  , 0.  ],</a:t>
            </a:r>
          </a:p>
          <a:p>
            <a:pPr lvl="1"/>
            <a:r>
              <a:rPr lang="en-GB" sz="1200" dirty="0"/>
              <a:t>            [0.  , 1.  , 0.  , 0.  , 0.  , 0.  , 0.  , 0.  , 0.  , 0.  ]],</a:t>
            </a:r>
          </a:p>
          <a:p>
            <a:pPr lvl="1"/>
            <a:r>
              <a:rPr lang="en-GB" sz="1200" dirty="0"/>
              <a:t>            </a:t>
            </a:r>
            <a:r>
              <a:rPr lang="en-GB" sz="1200" dirty="0" err="1"/>
              <a:t>dtype</a:t>
            </a:r>
            <a:r>
              <a:rPr lang="en-GB" sz="1200" dirty="0"/>
              <a:t>=float32)</a:t>
            </a:r>
            <a:endParaRPr lang="en-NZ" sz="1200" dirty="0"/>
          </a:p>
        </p:txBody>
      </p:sp>
    </p:spTree>
    <p:extLst>
      <p:ext uri="{BB962C8B-B14F-4D97-AF65-F5344CB8AC3E}">
        <p14:creationId xmlns:p14="http://schemas.microsoft.com/office/powerpoint/2010/main" val="1650441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1"/>
            <a:ext cx="10058400" cy="1737360"/>
          </a:xfrm>
        </p:spPr>
        <p:txBody>
          <a:bodyPr>
            <a:normAutofit/>
          </a:bodyPr>
          <a:lstStyle/>
          <a:p>
            <a:r>
              <a:rPr lang="en-GB" dirty="0"/>
              <a:t>Neural Networks in Python</a:t>
            </a:r>
            <a:endParaRPr lang="en-NZ" sz="16600"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74459" y="1737361"/>
            <a:ext cx="10361968" cy="1295868"/>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b="0" i="0" dirty="0">
                <a:effectLst/>
                <a:latin typeface="-apple-system"/>
              </a:rPr>
              <a:t>Here, the classifier actually classified all three images correctly:</a:t>
            </a:r>
            <a:endParaRPr lang="en-GB" dirty="0">
              <a:latin typeface="-apple-system"/>
            </a:endParaRPr>
          </a:p>
          <a:p>
            <a:pPr>
              <a:lnSpc>
                <a:spcPct val="150000"/>
              </a:lnSpc>
            </a:pPr>
            <a:endParaRPr lang="en-GB" dirty="0">
              <a:latin typeface="-apple-system"/>
            </a:endParaRPr>
          </a:p>
          <a:p>
            <a:pPr>
              <a:lnSpc>
                <a:spcPct val="150000"/>
              </a:lnSpc>
            </a:pPr>
            <a:endParaRPr lang="en-GB" dirty="0">
              <a:latin typeface="-apple-system"/>
            </a:endParaRPr>
          </a:p>
        </p:txBody>
      </p:sp>
      <p:sp>
        <p:nvSpPr>
          <p:cNvPr id="8" name="TextBox 7">
            <a:extLst>
              <a:ext uri="{FF2B5EF4-FFF2-40B4-BE49-F238E27FC236}">
                <a16:creationId xmlns:a16="http://schemas.microsoft.com/office/drawing/2014/main" id="{BF33C3A8-7E62-4796-AA85-626C881EEAC9}"/>
              </a:ext>
            </a:extLst>
          </p:cNvPr>
          <p:cNvSpPr txBox="1"/>
          <p:nvPr/>
        </p:nvSpPr>
        <p:spPr>
          <a:xfrm>
            <a:off x="1097280" y="3039942"/>
            <a:ext cx="4268702" cy="1569660"/>
          </a:xfrm>
          <a:prstGeom prst="rect">
            <a:avLst/>
          </a:prstGeom>
          <a:noFill/>
        </p:spPr>
        <p:txBody>
          <a:bodyPr wrap="square">
            <a:spAutoFit/>
          </a:bodyPr>
          <a:lstStyle/>
          <a:p>
            <a:r>
              <a:rPr lang="en-GB" sz="1200" dirty="0" err="1"/>
              <a:t>plt.figure</a:t>
            </a:r>
            <a:r>
              <a:rPr lang="en-GB" sz="1200" dirty="0"/>
              <a:t>(</a:t>
            </a:r>
            <a:r>
              <a:rPr lang="en-GB" sz="1200" dirty="0" err="1"/>
              <a:t>figsize</a:t>
            </a:r>
            <a:r>
              <a:rPr lang="en-GB" sz="1200" dirty="0"/>
              <a:t>=(7.2, 2.4))</a:t>
            </a:r>
          </a:p>
          <a:p>
            <a:r>
              <a:rPr lang="en-GB" sz="1200" dirty="0"/>
              <a:t>for index, image in enumerate(</a:t>
            </a:r>
            <a:r>
              <a:rPr lang="en-GB" sz="1200" dirty="0" err="1"/>
              <a:t>X_new</a:t>
            </a:r>
            <a:r>
              <a:rPr lang="en-GB" sz="1200" dirty="0"/>
              <a:t>):</a:t>
            </a:r>
          </a:p>
          <a:p>
            <a:r>
              <a:rPr lang="en-GB" sz="1200" dirty="0"/>
              <a:t>    </a:t>
            </a:r>
            <a:r>
              <a:rPr lang="en-GB" sz="1200" dirty="0" err="1"/>
              <a:t>plt.subplot</a:t>
            </a:r>
            <a:r>
              <a:rPr lang="en-GB" sz="1200" dirty="0"/>
              <a:t>(1, 3, index + 1)</a:t>
            </a:r>
          </a:p>
          <a:p>
            <a:r>
              <a:rPr lang="en-GB" sz="1200" dirty="0"/>
              <a:t>    </a:t>
            </a:r>
            <a:r>
              <a:rPr lang="en-GB" sz="1200" dirty="0" err="1"/>
              <a:t>plt.imshow</a:t>
            </a:r>
            <a:r>
              <a:rPr lang="en-GB" sz="1200" dirty="0"/>
              <a:t>(image, </a:t>
            </a:r>
            <a:r>
              <a:rPr lang="en-GB" sz="1200" dirty="0" err="1"/>
              <a:t>cmap</a:t>
            </a:r>
            <a:r>
              <a:rPr lang="en-GB" sz="1200" dirty="0"/>
              <a:t>="binary", interpolation="nearest")</a:t>
            </a:r>
          </a:p>
          <a:p>
            <a:r>
              <a:rPr lang="en-GB" sz="1200" dirty="0"/>
              <a:t>    </a:t>
            </a:r>
            <a:r>
              <a:rPr lang="en-GB" sz="1200" dirty="0" err="1"/>
              <a:t>plt.axis</a:t>
            </a:r>
            <a:r>
              <a:rPr lang="en-GB" sz="1200" dirty="0"/>
              <a:t>('off')</a:t>
            </a:r>
          </a:p>
          <a:p>
            <a:r>
              <a:rPr lang="en-GB" sz="1200" dirty="0"/>
              <a:t>    </a:t>
            </a:r>
            <a:r>
              <a:rPr lang="en-GB" sz="1200" dirty="0" err="1"/>
              <a:t>plt.title</a:t>
            </a:r>
            <a:r>
              <a:rPr lang="en-GB" sz="1200" dirty="0"/>
              <a:t>(</a:t>
            </a:r>
            <a:r>
              <a:rPr lang="en-GB" sz="1200" dirty="0" err="1"/>
              <a:t>class_names</a:t>
            </a:r>
            <a:r>
              <a:rPr lang="en-GB" sz="1200" dirty="0"/>
              <a:t>[</a:t>
            </a:r>
            <a:r>
              <a:rPr lang="en-GB" sz="1200" dirty="0" err="1"/>
              <a:t>y_test</a:t>
            </a:r>
            <a:r>
              <a:rPr lang="en-GB" sz="1200" dirty="0"/>
              <a:t>[index]], </a:t>
            </a:r>
            <a:r>
              <a:rPr lang="en-GB" sz="1200" dirty="0" err="1"/>
              <a:t>fontsize</a:t>
            </a:r>
            <a:r>
              <a:rPr lang="en-GB" sz="1200" dirty="0"/>
              <a:t>=12)</a:t>
            </a:r>
          </a:p>
          <a:p>
            <a:r>
              <a:rPr lang="en-GB" sz="1200" dirty="0" err="1"/>
              <a:t>plt.subplots_adjust</a:t>
            </a:r>
            <a:r>
              <a:rPr lang="en-GB" sz="1200" dirty="0"/>
              <a:t>(</a:t>
            </a:r>
            <a:r>
              <a:rPr lang="en-GB" sz="1200" dirty="0" err="1"/>
              <a:t>wspace</a:t>
            </a:r>
            <a:r>
              <a:rPr lang="en-GB" sz="1200" dirty="0"/>
              <a:t>=0.2, </a:t>
            </a:r>
            <a:r>
              <a:rPr lang="en-GB" sz="1200" dirty="0" err="1"/>
              <a:t>hspace</a:t>
            </a:r>
            <a:r>
              <a:rPr lang="en-GB" sz="1200" dirty="0"/>
              <a:t>=0.5)</a:t>
            </a:r>
          </a:p>
          <a:p>
            <a:r>
              <a:rPr lang="en-GB" sz="1200" dirty="0" err="1"/>
              <a:t>plt.show</a:t>
            </a:r>
            <a:r>
              <a:rPr lang="en-GB" sz="1200" dirty="0"/>
              <a:t>()</a:t>
            </a:r>
          </a:p>
        </p:txBody>
      </p:sp>
      <p:pic>
        <p:nvPicPr>
          <p:cNvPr id="4" name="Picture 3" descr="A picture containing text&#10;&#10;Description automatically generated">
            <a:extLst>
              <a:ext uri="{FF2B5EF4-FFF2-40B4-BE49-F238E27FC236}">
                <a16:creationId xmlns:a16="http://schemas.microsoft.com/office/drawing/2014/main" id="{26DC9BAE-4224-40F1-956D-2D50351F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734" y="2926075"/>
            <a:ext cx="6583693" cy="2194564"/>
          </a:xfrm>
          <a:prstGeom prst="rect">
            <a:avLst/>
          </a:prstGeom>
        </p:spPr>
      </p:pic>
    </p:spTree>
    <p:extLst>
      <p:ext uri="{BB962C8B-B14F-4D97-AF65-F5344CB8AC3E}">
        <p14:creationId xmlns:p14="http://schemas.microsoft.com/office/powerpoint/2010/main" val="216356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2</a:t>
            </a:r>
            <a:r>
              <a:rPr lang="en-NZ" baseline="30000" dirty="0"/>
              <a:t>nd</a:t>
            </a:r>
            <a:r>
              <a:rPr lang="en-NZ" dirty="0"/>
              <a:t> Scenario</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6</a:t>
            </a:fld>
            <a:endParaRPr lang="en-NZ"/>
          </a:p>
        </p:txBody>
      </p:sp>
      <p:sp>
        <p:nvSpPr>
          <p:cNvPr id="13" name="TextBox 12">
            <a:extLst>
              <a:ext uri="{FF2B5EF4-FFF2-40B4-BE49-F238E27FC236}">
                <a16:creationId xmlns:a16="http://schemas.microsoft.com/office/drawing/2014/main" id="{24956A80-EDAE-4166-B779-49CA8832B144}"/>
              </a:ext>
            </a:extLst>
          </p:cNvPr>
          <p:cNvSpPr txBox="1"/>
          <p:nvPr/>
        </p:nvSpPr>
        <p:spPr>
          <a:xfrm>
            <a:off x="1097279" y="1785177"/>
            <a:ext cx="7110870" cy="208544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b="1" dirty="0"/>
              <a:t>The same security camera company plans to improve their performance at night. (No hardware upgrade)</a:t>
            </a:r>
          </a:p>
          <a:p>
            <a:pPr marL="800100" lvl="1" indent="-342900">
              <a:lnSpc>
                <a:spcPct val="150000"/>
              </a:lnSpc>
              <a:buFont typeface="Arial" panose="020B0604020202020204" pitchFamily="34" charset="0"/>
              <a:buChar char="•"/>
            </a:pPr>
            <a:endParaRPr lang="en-NZ" dirty="0"/>
          </a:p>
          <a:p>
            <a:pPr marL="800100" lvl="1" indent="-342900">
              <a:lnSpc>
                <a:spcPct val="150000"/>
              </a:lnSpc>
              <a:buFont typeface="Arial" panose="020B0604020202020204" pitchFamily="34" charset="0"/>
              <a:buChar char="•"/>
            </a:pPr>
            <a:r>
              <a:rPr lang="en-NZ" dirty="0"/>
              <a:t>What are your recommendations?</a:t>
            </a:r>
            <a:endParaRPr lang="en-GB" dirty="0"/>
          </a:p>
          <a:p>
            <a:pPr lvl="1">
              <a:lnSpc>
                <a:spcPct val="150000"/>
              </a:lnSpc>
            </a:pPr>
            <a:endParaRPr lang="en-GB" sz="1600" dirty="0"/>
          </a:p>
        </p:txBody>
      </p:sp>
      <p:pic>
        <p:nvPicPr>
          <p:cNvPr id="2050" name="Picture 2" descr="Comparing Night Vision Spy Cameras to Traditional Security Cameras |  Vedosoft">
            <a:extLst>
              <a:ext uri="{FF2B5EF4-FFF2-40B4-BE49-F238E27FC236}">
                <a16:creationId xmlns:a16="http://schemas.microsoft.com/office/drawing/2014/main" id="{7F940451-92C4-3FC5-EA16-D8DA40ACC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933" y="2898873"/>
            <a:ext cx="5185494" cy="281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325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48" y="473713"/>
            <a:ext cx="2190491" cy="857392"/>
          </a:xfrm>
          <a:prstGeom prst="rect">
            <a:avLst/>
          </a:prstGeom>
        </p:spPr>
      </p:pic>
      <p:sp>
        <p:nvSpPr>
          <p:cNvPr id="14" name="TextBox 13">
            <a:extLst>
              <a:ext uri="{FF2B5EF4-FFF2-40B4-BE49-F238E27FC236}">
                <a16:creationId xmlns:a16="http://schemas.microsoft.com/office/drawing/2014/main" id="{E8F7BA58-9166-4A96-8DDE-773F9D56D3E6}"/>
              </a:ext>
            </a:extLst>
          </p:cNvPr>
          <p:cNvSpPr txBox="1"/>
          <p:nvPr/>
        </p:nvSpPr>
        <p:spPr>
          <a:xfrm>
            <a:off x="2075793" y="2281734"/>
            <a:ext cx="7935986" cy="830997"/>
          </a:xfrm>
          <a:prstGeom prst="rect">
            <a:avLst/>
          </a:prstGeom>
          <a:noFill/>
        </p:spPr>
        <p:txBody>
          <a:bodyPr wrap="square" rtlCol="0">
            <a:spAutoFit/>
          </a:bodyPr>
          <a:lstStyle/>
          <a:p>
            <a:pPr algn="ctr"/>
            <a:r>
              <a:rPr lang="en-GB" sz="4800" dirty="0"/>
              <a:t>Any Questions?</a:t>
            </a:r>
          </a:p>
        </p:txBody>
      </p:sp>
      <p:grpSp>
        <p:nvGrpSpPr>
          <p:cNvPr id="24" name="Group 23">
            <a:extLst>
              <a:ext uri="{FF2B5EF4-FFF2-40B4-BE49-F238E27FC236}">
                <a16:creationId xmlns:a16="http://schemas.microsoft.com/office/drawing/2014/main" id="{D11E48C8-CFB8-4B25-BDBF-D398FC74A9C3}"/>
              </a:ext>
            </a:extLst>
          </p:cNvPr>
          <p:cNvGrpSpPr>
            <a:grpSpLocks noChangeAspect="1"/>
          </p:cNvGrpSpPr>
          <p:nvPr/>
        </p:nvGrpSpPr>
        <p:grpSpPr>
          <a:xfrm>
            <a:off x="2968911" y="4906314"/>
            <a:ext cx="6024088" cy="1000676"/>
            <a:chOff x="169596" y="4347438"/>
            <a:chExt cx="9341327" cy="1551710"/>
          </a:xfrm>
        </p:grpSpPr>
        <p:pic>
          <p:nvPicPr>
            <p:cNvPr id="16" name="Picture 15" descr="Logo&#10;&#10;Description automatically generated">
              <a:extLst>
                <a:ext uri="{FF2B5EF4-FFF2-40B4-BE49-F238E27FC236}">
                  <a16:creationId xmlns:a16="http://schemas.microsoft.com/office/drawing/2014/main" id="{5A898486-0B38-4187-A097-B5EC90CE2844}"/>
                </a:ext>
              </a:extLst>
            </p:cNvPr>
            <p:cNvPicPr>
              <a:picLocks noChangeAspect="1"/>
            </p:cNvPicPr>
            <p:nvPr/>
          </p:nvPicPr>
          <p:blipFill rotWithShape="1">
            <a:blip r:embed="rId3"/>
            <a:srcRect l="24527" t="21786" r="54284" b="20397"/>
            <a:stretch/>
          </p:blipFill>
          <p:spPr>
            <a:xfrm>
              <a:off x="1497792" y="4569112"/>
              <a:ext cx="1009735" cy="1108362"/>
            </a:xfrm>
            <a:prstGeom prst="rect">
              <a:avLst/>
            </a:prstGeom>
          </p:spPr>
        </p:pic>
        <p:pic>
          <p:nvPicPr>
            <p:cNvPr id="17" name="Picture 16" descr="Logo, icon&#10;&#10;Description automatically generated">
              <a:extLst>
                <a:ext uri="{FF2B5EF4-FFF2-40B4-BE49-F238E27FC236}">
                  <a16:creationId xmlns:a16="http://schemas.microsoft.com/office/drawing/2014/main" id="{B79E744F-5C39-439C-B9C5-C6E45FF9E664}"/>
                </a:ext>
              </a:extLst>
            </p:cNvPr>
            <p:cNvPicPr>
              <a:picLocks noChangeAspect="1"/>
            </p:cNvPicPr>
            <p:nvPr/>
          </p:nvPicPr>
          <p:blipFill rotWithShape="1">
            <a:blip r:embed="rId4"/>
            <a:srcRect l="33756" t="15496" r="30989" b="9022"/>
            <a:stretch/>
          </p:blipFill>
          <p:spPr>
            <a:xfrm>
              <a:off x="8468223" y="4569112"/>
              <a:ext cx="1042700" cy="1108362"/>
            </a:xfrm>
            <a:prstGeom prst="rect">
              <a:avLst/>
            </a:prstGeom>
          </p:spPr>
        </p:pic>
        <p:pic>
          <p:nvPicPr>
            <p:cNvPr id="18" name="Picture 17" descr="A picture containing logo&#10;&#10;Description automatically generated">
              <a:extLst>
                <a:ext uri="{FF2B5EF4-FFF2-40B4-BE49-F238E27FC236}">
                  <a16:creationId xmlns:a16="http://schemas.microsoft.com/office/drawing/2014/main" id="{4FBB2E8D-5A7D-4C90-B71C-BFB2FB0B3379}"/>
                </a:ext>
              </a:extLst>
            </p:cNvPr>
            <p:cNvPicPr>
              <a:picLocks noChangeAspect="1"/>
            </p:cNvPicPr>
            <p:nvPr/>
          </p:nvPicPr>
          <p:blipFill rotWithShape="1">
            <a:blip r:embed="rId5"/>
            <a:srcRect l="67190" t="14786" r="1021" b="30904"/>
            <a:stretch/>
          </p:blipFill>
          <p:spPr>
            <a:xfrm>
              <a:off x="6432138" y="4347438"/>
              <a:ext cx="1634837" cy="1551710"/>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154F9CB6-2D20-49EA-ADAF-03EE368E167B}"/>
                </a:ext>
              </a:extLst>
            </p:cNvPr>
            <p:cNvPicPr>
              <a:picLocks noChangeAspect="1"/>
            </p:cNvPicPr>
            <p:nvPr/>
          </p:nvPicPr>
          <p:blipFill rotWithShape="1">
            <a:blip r:embed="rId5"/>
            <a:srcRect l="3214" t="14333" r="63157" b="31356"/>
            <a:stretch/>
          </p:blipFill>
          <p:spPr>
            <a:xfrm>
              <a:off x="4573481" y="4347438"/>
              <a:ext cx="1729454" cy="1551710"/>
            </a:xfrm>
            <a:prstGeom prst="rect">
              <a:avLst/>
            </a:prstGeom>
          </p:spPr>
        </p:pic>
        <p:pic>
          <p:nvPicPr>
            <p:cNvPr id="20" name="Picture 19" descr="Logo&#10;&#10;Description automatically generated">
              <a:extLst>
                <a:ext uri="{FF2B5EF4-FFF2-40B4-BE49-F238E27FC236}">
                  <a16:creationId xmlns:a16="http://schemas.microsoft.com/office/drawing/2014/main" id="{F578E490-579F-41F9-98FF-6F732A838B7E}"/>
                </a:ext>
              </a:extLst>
            </p:cNvPr>
            <p:cNvPicPr>
              <a:picLocks noChangeAspect="1"/>
            </p:cNvPicPr>
            <p:nvPr/>
          </p:nvPicPr>
          <p:blipFill rotWithShape="1">
            <a:blip r:embed="rId3"/>
            <a:srcRect l="50557" t="25048" r="27013" b="17135"/>
            <a:stretch/>
          </p:blipFill>
          <p:spPr>
            <a:xfrm>
              <a:off x="169596" y="4472073"/>
              <a:ext cx="1068849" cy="1108362"/>
            </a:xfrm>
            <a:prstGeom prst="rect">
              <a:avLst/>
            </a:prstGeom>
          </p:spPr>
        </p:pic>
        <p:pic>
          <p:nvPicPr>
            <p:cNvPr id="22" name="Picture 21" descr="A picture containing circle&#10;&#10;Description automatically generated">
              <a:extLst>
                <a:ext uri="{FF2B5EF4-FFF2-40B4-BE49-F238E27FC236}">
                  <a16:creationId xmlns:a16="http://schemas.microsoft.com/office/drawing/2014/main" id="{5B93B765-D983-4B40-A196-5DA301C8C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
        <p:nvSpPr>
          <p:cNvPr id="25" name="Footer Placeholder 24">
            <a:extLst>
              <a:ext uri="{FF2B5EF4-FFF2-40B4-BE49-F238E27FC236}">
                <a16:creationId xmlns:a16="http://schemas.microsoft.com/office/drawing/2014/main" id="{83996E44-9524-46C7-9587-3E0C861E062D}"/>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26" name="Slide Number Placeholder 25">
            <a:extLst>
              <a:ext uri="{FF2B5EF4-FFF2-40B4-BE49-F238E27FC236}">
                <a16:creationId xmlns:a16="http://schemas.microsoft.com/office/drawing/2014/main" id="{DD690AA7-DCD1-40BF-985A-8A3246653BE4}"/>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60</a:t>
            </a:fld>
            <a:endParaRPr lang="en-NZ"/>
          </a:p>
        </p:txBody>
      </p:sp>
    </p:spTree>
    <p:extLst>
      <p:ext uri="{BB962C8B-B14F-4D97-AF65-F5344CB8AC3E}">
        <p14:creationId xmlns:p14="http://schemas.microsoft.com/office/powerpoint/2010/main" val="152489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Outline</a:t>
            </a:r>
          </a:p>
        </p:txBody>
      </p:sp>
      <p:sp>
        <p:nvSpPr>
          <p:cNvPr id="5" name="Footer Placeholder 4">
            <a:extLst>
              <a:ext uri="{FF2B5EF4-FFF2-40B4-BE49-F238E27FC236}">
                <a16:creationId xmlns:a16="http://schemas.microsoft.com/office/drawing/2014/main" id="{0C0E3736-651D-4BB9-8722-3B53873DD3E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64329968-C04F-4E90-B9BA-50485897F012}"/>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7</a:t>
            </a:fld>
            <a:endParaRPr lang="en-NZ"/>
          </a:p>
        </p:txBody>
      </p:sp>
      <p:sp>
        <p:nvSpPr>
          <p:cNvPr id="3" name="TextBox 2">
            <a:extLst>
              <a:ext uri="{FF2B5EF4-FFF2-40B4-BE49-F238E27FC236}">
                <a16:creationId xmlns:a16="http://schemas.microsoft.com/office/drawing/2014/main" id="{50FFFF27-D2FC-40C6-8256-57F21E612F25}"/>
              </a:ext>
            </a:extLst>
          </p:cNvPr>
          <p:cNvSpPr txBox="1"/>
          <p:nvPr/>
        </p:nvSpPr>
        <p:spPr>
          <a:xfrm>
            <a:off x="1251284" y="1737360"/>
            <a:ext cx="9750392" cy="29578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NZ" cap="all" dirty="0"/>
              <a:t>Classification Models:</a:t>
            </a:r>
          </a:p>
          <a:p>
            <a:pPr marL="800100" lvl="1" indent="-342900">
              <a:lnSpc>
                <a:spcPct val="150000"/>
              </a:lnSpc>
              <a:buFont typeface="Arial" panose="020B0604020202020204" pitchFamily="34" charset="0"/>
              <a:buChar char="•"/>
            </a:pPr>
            <a:r>
              <a:rPr lang="en-NZ" b="1" cap="all" dirty="0"/>
              <a:t>Neural Networks</a:t>
            </a:r>
          </a:p>
          <a:p>
            <a:pPr marL="1257300" lvl="2" indent="-342900">
              <a:lnSpc>
                <a:spcPct val="150000"/>
              </a:lnSpc>
              <a:buFont typeface="Arial" panose="020B0604020202020204" pitchFamily="34" charset="0"/>
              <a:buChar char="•"/>
            </a:pPr>
            <a:r>
              <a:rPr lang="en-NZ" cap="all" dirty="0"/>
              <a:t>Why Neural Networks?</a:t>
            </a:r>
          </a:p>
          <a:p>
            <a:pPr marL="1257300" lvl="2" indent="-342900">
              <a:lnSpc>
                <a:spcPct val="150000"/>
              </a:lnSpc>
              <a:buFont typeface="Arial" panose="020B0604020202020204" pitchFamily="34" charset="0"/>
              <a:buChar char="•"/>
            </a:pPr>
            <a:r>
              <a:rPr lang="en-GB" cap="all" dirty="0"/>
              <a:t>From Biological to Artificial Neurons</a:t>
            </a:r>
          </a:p>
          <a:p>
            <a:pPr marL="1257300" lvl="2" indent="-342900">
              <a:lnSpc>
                <a:spcPct val="150000"/>
              </a:lnSpc>
              <a:buFont typeface="Arial" panose="020B0604020202020204" pitchFamily="34" charset="0"/>
              <a:buChar char="•"/>
            </a:pPr>
            <a:r>
              <a:rPr lang="en-NZ" cap="all" dirty="0"/>
              <a:t>Logistic Unit (perceptron)</a:t>
            </a:r>
          </a:p>
          <a:p>
            <a:pPr marL="1257300" lvl="2" indent="-342900">
              <a:lnSpc>
                <a:spcPct val="150000"/>
              </a:lnSpc>
              <a:buFont typeface="Arial" panose="020B0604020202020204" pitchFamily="34" charset="0"/>
              <a:buChar char="•"/>
            </a:pPr>
            <a:r>
              <a:rPr lang="en-NZ" cap="all" dirty="0"/>
              <a:t>How Neural Network Works?</a:t>
            </a:r>
          </a:p>
          <a:p>
            <a:pPr marL="1257300" lvl="2" indent="-342900">
              <a:lnSpc>
                <a:spcPct val="150000"/>
              </a:lnSpc>
              <a:buFont typeface="Arial" panose="020B0604020202020204" pitchFamily="34" charset="0"/>
              <a:buChar char="•"/>
            </a:pPr>
            <a:r>
              <a:rPr lang="en-NZ" cap="all" dirty="0"/>
              <a:t>Implementing Neural Network with Keras and TensorFlow</a:t>
            </a:r>
          </a:p>
        </p:txBody>
      </p:sp>
    </p:spTree>
    <p:extLst>
      <p:ext uri="{BB962C8B-B14F-4D97-AF65-F5344CB8AC3E}">
        <p14:creationId xmlns:p14="http://schemas.microsoft.com/office/powerpoint/2010/main" val="65141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dirty="0"/>
              <a:t>Why Neural Networks?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8</a:t>
            </a:fld>
            <a:endParaRPr lang="en-NZ"/>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9991288" cy="461985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Say we have a complex supervised learning classification problem</a:t>
                </a:r>
              </a:p>
              <a:p>
                <a:pPr marL="742950" lvl="1" indent="-285750">
                  <a:lnSpc>
                    <a:spcPct val="150000"/>
                  </a:lnSpc>
                  <a:buFont typeface="Arial" panose="020B0604020202020204" pitchFamily="34" charset="0"/>
                  <a:buChar char="•"/>
                </a:pPr>
                <a:r>
                  <a:rPr lang="en-GB" dirty="0"/>
                  <a:t>Can use logistic regression with many polynomial terms</a:t>
                </a:r>
              </a:p>
              <a:p>
                <a:pPr marL="742950" lvl="1" indent="-285750">
                  <a:lnSpc>
                    <a:spcPct val="150000"/>
                  </a:lnSpc>
                  <a:buFont typeface="Arial" panose="020B0604020202020204" pitchFamily="34" charset="0"/>
                  <a:buChar char="•"/>
                </a:pPr>
                <a:r>
                  <a:rPr lang="en-GB" dirty="0"/>
                  <a:t>Works well when you have 1-2 features</a:t>
                </a:r>
              </a:p>
              <a:p>
                <a:pPr marL="285750" indent="-285750">
                  <a:lnSpc>
                    <a:spcPct val="150000"/>
                  </a:lnSpc>
                  <a:buFont typeface="Arial" panose="020B0604020202020204" pitchFamily="34" charset="0"/>
                  <a:buChar char="•"/>
                </a:pPr>
                <a:r>
                  <a:rPr lang="en-GB" dirty="0"/>
                  <a:t>If you have 100 features</a:t>
                </a:r>
              </a:p>
              <a:p>
                <a:pPr marL="742950" lvl="1" indent="-285750">
                  <a:lnSpc>
                    <a:spcPct val="150000"/>
                  </a:lnSpc>
                  <a:buFont typeface="Arial" panose="020B0604020202020204" pitchFamily="34" charset="0"/>
                  <a:buChar char="•"/>
                </a:pPr>
                <a:r>
                  <a:rPr lang="en-GB" dirty="0"/>
                  <a:t>All the quadratic terms (second order)</a:t>
                </a:r>
              </a:p>
              <a:p>
                <a:pPr marL="742950" lvl="1" indent="-285750">
                  <a:lnSpc>
                    <a:spcPct val="150000"/>
                  </a:lnSpc>
                  <a:buFont typeface="Arial" panose="020B0604020202020204" pitchFamily="34" charset="0"/>
                  <a:buChar char="•"/>
                </a:pPr>
                <a:r>
                  <a:rPr lang="en-GB" dirty="0"/>
                  <a:t>Lots of them (</a:t>
                </a:r>
                <a14:m>
                  <m:oMath xmlns:m="http://schemas.openxmlformats.org/officeDocument/2006/math">
                    <m:sSub>
                      <m:sSubPr>
                        <m:ctrlPr>
                          <a:rPr lang="en-GB" i="1" dirty="0" smtClean="0">
                            <a:latin typeface="Cambria Math" panose="02040503050406030204" pitchFamily="18" charset="0"/>
                          </a:rPr>
                        </m:ctrlPr>
                      </m:sSubPr>
                      <m:e>
                        <m:r>
                          <a:rPr lang="en-NZ" b="0" i="1" dirty="0" smtClean="0">
                            <a:latin typeface="Cambria Math" panose="02040503050406030204" pitchFamily="18" charset="0"/>
                          </a:rPr>
                          <m:t>𝑥</m:t>
                        </m:r>
                      </m:e>
                      <m:sub>
                        <m:r>
                          <a:rPr lang="en-NZ" b="0" i="1" dirty="0" smtClean="0">
                            <a:latin typeface="Cambria Math" panose="02040503050406030204" pitchFamily="18" charset="0"/>
                          </a:rPr>
                          <m:t>12</m:t>
                        </m:r>
                      </m:sub>
                    </m:sSub>
                  </m:oMath>
                </a14:m>
                <a:r>
                  <a:rPr lang="en-GB" dirty="0"/>
                  <a:t>, </a:t>
                </a:r>
                <a14:m>
                  <m:oMath xmlns:m="http://schemas.openxmlformats.org/officeDocument/2006/math">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i="1" dirty="0">
                            <a:latin typeface="Cambria Math" panose="02040503050406030204" pitchFamily="18" charset="0"/>
                          </a:rPr>
                          <m:t>1</m:t>
                        </m:r>
                      </m:sub>
                    </m:sSub>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b="0" i="1" dirty="0" smtClean="0">
                            <a:latin typeface="Cambria Math" panose="02040503050406030204" pitchFamily="18" charset="0"/>
                          </a:rPr>
                          <m:t>2</m:t>
                        </m:r>
                      </m:sub>
                    </m:sSub>
                  </m:oMath>
                </a14:m>
                <a:r>
                  <a:rPr lang="en-GB" dirty="0"/>
                  <a:t>,  </a:t>
                </a:r>
                <a14:m>
                  <m:oMath xmlns:m="http://schemas.openxmlformats.org/officeDocument/2006/math">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i="1" dirty="0">
                            <a:latin typeface="Cambria Math" panose="02040503050406030204" pitchFamily="18" charset="0"/>
                          </a:rPr>
                          <m:t>1</m:t>
                        </m:r>
                      </m:sub>
                    </m:sSub>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b="0" i="1" dirty="0" smtClean="0">
                            <a:latin typeface="Cambria Math" panose="02040503050406030204" pitchFamily="18" charset="0"/>
                          </a:rPr>
                          <m:t>4</m:t>
                        </m:r>
                      </m:sub>
                    </m:sSub>
                    <m:r>
                      <a:rPr lang="en-NZ" i="1" dirty="0">
                        <a:latin typeface="Cambria Math" panose="02040503050406030204" pitchFamily="18" charset="0"/>
                      </a:rPr>
                      <m:t> </m:t>
                    </m:r>
                  </m:oMath>
                </a14:m>
                <a:r>
                  <a:rPr lang="en-GB" dirty="0"/>
                  <a:t> ...,  </a:t>
                </a:r>
                <a14:m>
                  <m:oMath xmlns:m="http://schemas.openxmlformats.org/officeDocument/2006/math">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i="1" dirty="0">
                            <a:latin typeface="Cambria Math" panose="02040503050406030204" pitchFamily="18" charset="0"/>
                          </a:rPr>
                          <m:t>1</m:t>
                        </m:r>
                      </m:sub>
                    </m:sSub>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b="0" i="1" dirty="0" smtClean="0">
                            <a:latin typeface="Cambria Math" panose="02040503050406030204" pitchFamily="18" charset="0"/>
                          </a:rPr>
                          <m:t>100</m:t>
                        </m:r>
                      </m:sub>
                    </m:sSub>
                  </m:oMath>
                </a14:m>
                <a:r>
                  <a:rPr lang="en-GB" dirty="0"/>
                  <a:t>)</a:t>
                </a:r>
              </a:p>
              <a:p>
                <a:pPr marL="742950" lvl="1" indent="-285750">
                  <a:lnSpc>
                    <a:spcPct val="150000"/>
                  </a:lnSpc>
                  <a:buFont typeface="Arial" panose="020B0604020202020204" pitchFamily="34" charset="0"/>
                  <a:buChar char="•"/>
                </a:pPr>
                <a:r>
                  <a:rPr lang="en-GB" dirty="0"/>
                  <a:t>You have about 5000 terms</a:t>
                </a:r>
              </a:p>
              <a:p>
                <a:pPr marL="742950" lvl="1"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If you include the cubic terms</a:t>
                </a:r>
              </a:p>
              <a:p>
                <a:pPr marL="742950" lvl="1" indent="-285750">
                  <a:lnSpc>
                    <a:spcPct val="150000"/>
                  </a:lnSpc>
                  <a:buFont typeface="Arial" panose="020B0604020202020204" pitchFamily="34" charset="0"/>
                  <a:buChar char="•"/>
                </a:pPr>
                <a:r>
                  <a:rPr lang="en-GB" dirty="0"/>
                  <a:t>E.g. (</a:t>
                </a:r>
                <a14:m>
                  <m:oMath xmlns:m="http://schemas.openxmlformats.org/officeDocument/2006/math">
                    <m:sSub>
                      <m:sSubPr>
                        <m:ctrlPr>
                          <a:rPr lang="en-GB" i="1" dirty="0" smtClean="0">
                            <a:latin typeface="Cambria Math" panose="02040503050406030204" pitchFamily="18" charset="0"/>
                          </a:rPr>
                        </m:ctrlPr>
                      </m:sSubPr>
                      <m:e>
                        <m:r>
                          <a:rPr lang="en-NZ" i="1" dirty="0">
                            <a:latin typeface="Cambria Math" panose="02040503050406030204" pitchFamily="18" charset="0"/>
                          </a:rPr>
                          <m:t>𝑥</m:t>
                        </m:r>
                      </m:e>
                      <m:sub>
                        <m:r>
                          <a:rPr lang="en-NZ" i="1" dirty="0">
                            <a:latin typeface="Cambria Math" panose="02040503050406030204" pitchFamily="18" charset="0"/>
                          </a:rPr>
                          <m:t>1</m:t>
                        </m:r>
                        <m:r>
                          <a:rPr lang="en-NZ" b="0" i="1" dirty="0" smtClean="0">
                            <a:latin typeface="Cambria Math" panose="02040503050406030204" pitchFamily="18" charset="0"/>
                          </a:rPr>
                          <m:t>2</m:t>
                        </m:r>
                      </m:sub>
                    </m:sSub>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b="0" i="1" dirty="0" smtClean="0">
                            <a:latin typeface="Cambria Math" panose="02040503050406030204" pitchFamily="18" charset="0"/>
                          </a:rPr>
                          <m:t>2</m:t>
                        </m:r>
                      </m:sub>
                    </m:sSub>
                  </m:oMath>
                </a14:m>
                <a:r>
                  <a:rPr lang="en-GB" dirty="0"/>
                  <a:t>,  </a:t>
                </a:r>
                <a14:m>
                  <m:oMath xmlns:m="http://schemas.openxmlformats.org/officeDocument/2006/math">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i="1" dirty="0">
                            <a:latin typeface="Cambria Math" panose="02040503050406030204" pitchFamily="18" charset="0"/>
                          </a:rPr>
                          <m:t>1</m:t>
                        </m:r>
                      </m:sub>
                    </m:sSub>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i="1" dirty="0">
                            <a:latin typeface="Cambria Math" panose="02040503050406030204" pitchFamily="18" charset="0"/>
                          </a:rPr>
                          <m:t>2</m:t>
                        </m:r>
                      </m:sub>
                    </m:sSub>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b="0" i="1" dirty="0" smtClean="0">
                            <a:latin typeface="Cambria Math" panose="02040503050406030204" pitchFamily="18" charset="0"/>
                          </a:rPr>
                          <m:t>3</m:t>
                        </m:r>
                      </m:sub>
                    </m:sSub>
                  </m:oMath>
                </a14:m>
                <a:r>
                  <a:rPr lang="en-GB" dirty="0"/>
                  <a:t>,  </a:t>
                </a:r>
                <a14:m>
                  <m:oMath xmlns:m="http://schemas.openxmlformats.org/officeDocument/2006/math">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i="1" dirty="0">
                            <a:latin typeface="Cambria Math" panose="02040503050406030204" pitchFamily="18" charset="0"/>
                          </a:rPr>
                          <m:t>1</m:t>
                        </m:r>
                      </m:sub>
                    </m:sSub>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b="0" i="1" dirty="0" smtClean="0">
                            <a:latin typeface="Cambria Math" panose="02040503050406030204" pitchFamily="18" charset="0"/>
                          </a:rPr>
                          <m:t>4</m:t>
                        </m:r>
                      </m:sub>
                    </m:sSub>
                    <m:sSub>
                      <m:sSubPr>
                        <m:ctrlPr>
                          <a:rPr lang="en-GB" i="1" dirty="0">
                            <a:latin typeface="Cambria Math" panose="02040503050406030204" pitchFamily="18" charset="0"/>
                          </a:rPr>
                        </m:ctrlPr>
                      </m:sSubPr>
                      <m:e>
                        <m:r>
                          <a:rPr lang="en-NZ" i="1" dirty="0">
                            <a:latin typeface="Cambria Math" panose="02040503050406030204" pitchFamily="18" charset="0"/>
                          </a:rPr>
                          <m:t>𝑥</m:t>
                        </m:r>
                      </m:e>
                      <m:sub>
                        <m:r>
                          <a:rPr lang="en-NZ" b="0" i="1" dirty="0" smtClean="0">
                            <a:latin typeface="Cambria Math" panose="02040503050406030204" pitchFamily="18" charset="0"/>
                          </a:rPr>
                          <m:t>2</m:t>
                        </m:r>
                        <m:r>
                          <a:rPr lang="en-NZ" i="1" dirty="0">
                            <a:latin typeface="Cambria Math" panose="02040503050406030204" pitchFamily="18" charset="0"/>
                          </a:rPr>
                          <m:t>3</m:t>
                        </m:r>
                      </m:sub>
                    </m:sSub>
                  </m:oMath>
                </a14:m>
                <a:r>
                  <a:rPr lang="en-GB" dirty="0"/>
                  <a:t>,etc.)</a:t>
                </a:r>
              </a:p>
              <a:p>
                <a:pPr marL="742950" lvl="1" indent="-285750">
                  <a:lnSpc>
                    <a:spcPct val="150000"/>
                  </a:lnSpc>
                  <a:buFont typeface="Arial" panose="020B0604020202020204" pitchFamily="34" charset="0"/>
                  <a:buChar char="•"/>
                </a:pPr>
                <a:endParaRPr lang="en-GB" dirty="0"/>
              </a:p>
            </p:txBody>
          </p:sp>
        </mc:Choice>
        <mc:Fallback>
          <p:sp>
            <p:nvSpPr>
              <p:cNvPr id="10" name="TextBox 9">
                <a:extLst>
                  <a:ext uri="{FF2B5EF4-FFF2-40B4-BE49-F238E27FC236}">
                    <a16:creationId xmlns:a16="http://schemas.microsoft.com/office/drawing/2014/main" id="{D30CD8C3-A09E-4B5C-B758-FE5235091110}"/>
                  </a:ext>
                </a:extLst>
              </p:cNvPr>
              <p:cNvSpPr txBox="1">
                <a:spLocks noRot="1" noChangeAspect="1" noMove="1" noResize="1" noEditPoints="1" noAdjustHandles="1" noChangeArrowheads="1" noChangeShapeType="1" noTextEdit="1"/>
              </p:cNvSpPr>
              <p:nvPr/>
            </p:nvSpPr>
            <p:spPr>
              <a:xfrm>
                <a:off x="1097280" y="1737360"/>
                <a:ext cx="9991288" cy="4619854"/>
              </a:xfrm>
              <a:prstGeom prst="rect">
                <a:avLst/>
              </a:prstGeom>
              <a:blipFill>
                <a:blip r:embed="rId3"/>
                <a:stretch>
                  <a:fillRect l="-366"/>
                </a:stretch>
              </a:blipFill>
            </p:spPr>
            <p:txBody>
              <a:bodyPr/>
              <a:lstStyle/>
              <a:p>
                <a:r>
                  <a:rPr lang="en-NZ">
                    <a:noFill/>
                  </a:rPr>
                  <a:t> </a:t>
                </a:r>
              </a:p>
            </p:txBody>
          </p:sp>
        </mc:Fallback>
      </mc:AlternateContent>
      <p:grpSp>
        <p:nvGrpSpPr>
          <p:cNvPr id="6" name="Group 5">
            <a:extLst>
              <a:ext uri="{FF2B5EF4-FFF2-40B4-BE49-F238E27FC236}">
                <a16:creationId xmlns:a16="http://schemas.microsoft.com/office/drawing/2014/main" id="{59CB5E6E-5566-4F96-BE6C-23B9D8F256CA}"/>
              </a:ext>
            </a:extLst>
          </p:cNvPr>
          <p:cNvGrpSpPr/>
          <p:nvPr/>
        </p:nvGrpSpPr>
        <p:grpSpPr>
          <a:xfrm>
            <a:off x="7191060" y="2771852"/>
            <a:ext cx="4345367" cy="3108272"/>
            <a:chOff x="7191060" y="2771852"/>
            <a:chExt cx="4345367" cy="3108272"/>
          </a:xfrm>
        </p:grpSpPr>
        <p:pic>
          <p:nvPicPr>
            <p:cNvPr id="1026" name="Picture 2" descr="Types of machine learning algorithms | en.proft.me">
              <a:extLst>
                <a:ext uri="{FF2B5EF4-FFF2-40B4-BE49-F238E27FC236}">
                  <a16:creationId xmlns:a16="http://schemas.microsoft.com/office/drawing/2014/main" id="{7E013168-D901-4306-B276-C0DBE47E98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34" t="6508" r="5079" b="10534"/>
            <a:stretch/>
          </p:blipFill>
          <p:spPr bwMode="auto">
            <a:xfrm>
              <a:off x="7591720" y="2771852"/>
              <a:ext cx="3944707" cy="28182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1B95B0-DDF1-476C-A9B2-461ADC3D5E99}"/>
                </a:ext>
              </a:extLst>
            </p:cNvPr>
            <p:cNvSpPr txBox="1"/>
            <p:nvPr/>
          </p:nvSpPr>
          <p:spPr>
            <a:xfrm>
              <a:off x="7191060" y="3889912"/>
              <a:ext cx="400660" cy="369332"/>
            </a:xfrm>
            <a:prstGeom prst="rect">
              <a:avLst/>
            </a:prstGeom>
            <a:noFill/>
          </p:spPr>
          <p:txBody>
            <a:bodyPr wrap="square">
              <a:spAutoFit/>
            </a:bodyPr>
            <a:lstStyle/>
            <a:p>
              <a:r>
                <a:rPr lang="en-GB" dirty="0"/>
                <a:t>x1</a:t>
              </a:r>
              <a:endParaRPr lang="en-NZ" dirty="0"/>
            </a:p>
          </p:txBody>
        </p:sp>
        <p:sp>
          <p:nvSpPr>
            <p:cNvPr id="11" name="TextBox 10">
              <a:extLst>
                <a:ext uri="{FF2B5EF4-FFF2-40B4-BE49-F238E27FC236}">
                  <a16:creationId xmlns:a16="http://schemas.microsoft.com/office/drawing/2014/main" id="{FE382543-2832-466C-B58A-7F5359B5B019}"/>
                </a:ext>
              </a:extLst>
            </p:cNvPr>
            <p:cNvSpPr txBox="1"/>
            <p:nvPr/>
          </p:nvSpPr>
          <p:spPr>
            <a:xfrm>
              <a:off x="9499884" y="5510792"/>
              <a:ext cx="400574" cy="369332"/>
            </a:xfrm>
            <a:prstGeom prst="rect">
              <a:avLst/>
            </a:prstGeom>
            <a:noFill/>
          </p:spPr>
          <p:txBody>
            <a:bodyPr wrap="square">
              <a:spAutoFit/>
            </a:bodyPr>
            <a:lstStyle/>
            <a:p>
              <a:r>
                <a:rPr lang="en-GB" dirty="0"/>
                <a:t>x2</a:t>
              </a:r>
              <a:endParaRPr lang="en-NZ" dirty="0"/>
            </a:p>
          </p:txBody>
        </p:sp>
      </p:grpSp>
      <p:pic>
        <p:nvPicPr>
          <p:cNvPr id="4" name="Picture 3">
            <a:extLst>
              <a:ext uri="{FF2B5EF4-FFF2-40B4-BE49-F238E27FC236}">
                <a16:creationId xmlns:a16="http://schemas.microsoft.com/office/drawing/2014/main" id="{E11BD5C0-8233-B9D0-2C22-65AE4D554303}"/>
              </a:ext>
            </a:extLst>
          </p:cNvPr>
          <p:cNvPicPr>
            <a:picLocks noChangeAspect="1"/>
          </p:cNvPicPr>
          <p:nvPr/>
        </p:nvPicPr>
        <p:blipFill>
          <a:blip r:embed="rId5">
            <a:biLevel thresh="75000"/>
          </a:blip>
          <a:stretch>
            <a:fillRect/>
          </a:stretch>
        </p:blipFill>
        <p:spPr>
          <a:xfrm>
            <a:off x="1778999" y="4780948"/>
            <a:ext cx="4932194" cy="273305"/>
          </a:xfrm>
          <a:prstGeom prst="rect">
            <a:avLst/>
          </a:prstGeom>
        </p:spPr>
      </p:pic>
      <p:pic>
        <p:nvPicPr>
          <p:cNvPr id="13" name="Picture 12">
            <a:extLst>
              <a:ext uri="{FF2B5EF4-FFF2-40B4-BE49-F238E27FC236}">
                <a16:creationId xmlns:a16="http://schemas.microsoft.com/office/drawing/2014/main" id="{52346B62-B00F-2A00-4D9A-35AB9332CDE4}"/>
              </a:ext>
            </a:extLst>
          </p:cNvPr>
          <p:cNvPicPr>
            <a:picLocks noChangeAspect="1"/>
          </p:cNvPicPr>
          <p:nvPr/>
        </p:nvPicPr>
        <p:blipFill>
          <a:blip r:embed="rId6">
            <a:biLevel thresh="75000"/>
          </a:blip>
          <a:stretch>
            <a:fillRect/>
          </a:stretch>
        </p:blipFill>
        <p:spPr>
          <a:xfrm>
            <a:off x="1821100" y="5961261"/>
            <a:ext cx="7288398" cy="267242"/>
          </a:xfrm>
          <a:prstGeom prst="rect">
            <a:avLst/>
          </a:prstGeom>
        </p:spPr>
      </p:pic>
    </p:spTree>
    <p:extLst>
      <p:ext uri="{BB962C8B-B14F-4D97-AF65-F5344CB8AC3E}">
        <p14:creationId xmlns:p14="http://schemas.microsoft.com/office/powerpoint/2010/main" val="152309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DDDBCF3-D7A2-4B43-B6FB-ADEE720DD6F2}"/>
              </a:ext>
            </a:extLst>
          </p:cNvPr>
          <p:cNvGrpSpPr/>
          <p:nvPr/>
        </p:nvGrpSpPr>
        <p:grpSpPr>
          <a:xfrm>
            <a:off x="3192946" y="3072040"/>
            <a:ext cx="6185946" cy="3177758"/>
            <a:chOff x="4308528" y="3273376"/>
            <a:chExt cx="5316043" cy="2734394"/>
          </a:xfrm>
        </p:grpSpPr>
        <p:grpSp>
          <p:nvGrpSpPr>
            <p:cNvPr id="4" name="Group 3">
              <a:extLst>
                <a:ext uri="{FF2B5EF4-FFF2-40B4-BE49-F238E27FC236}">
                  <a16:creationId xmlns:a16="http://schemas.microsoft.com/office/drawing/2014/main" id="{EA24EA34-40B7-4A6B-8FFE-1AE625D42F37}"/>
                </a:ext>
              </a:extLst>
            </p:cNvPr>
            <p:cNvGrpSpPr>
              <a:grpSpLocks noChangeAspect="1"/>
            </p:cNvGrpSpPr>
            <p:nvPr/>
          </p:nvGrpSpPr>
          <p:grpSpPr>
            <a:xfrm>
              <a:off x="4308528" y="3273376"/>
              <a:ext cx="5316043" cy="2734394"/>
              <a:chOff x="4741174" y="2549715"/>
              <a:chExt cx="6887532" cy="3542715"/>
            </a:xfrm>
          </p:grpSpPr>
          <p:sp>
            <p:nvSpPr>
              <p:cNvPr id="14" name="Rectangle 13">
                <a:extLst>
                  <a:ext uri="{FF2B5EF4-FFF2-40B4-BE49-F238E27FC236}">
                    <a16:creationId xmlns:a16="http://schemas.microsoft.com/office/drawing/2014/main" id="{3187C3FA-5715-4E99-A6AD-3AA3A53E4484}"/>
                  </a:ext>
                </a:extLst>
              </p:cNvPr>
              <p:cNvSpPr/>
              <p:nvPr/>
            </p:nvSpPr>
            <p:spPr>
              <a:xfrm>
                <a:off x="7012052" y="4066780"/>
                <a:ext cx="4533900" cy="20256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 name="Group 2">
                <a:extLst>
                  <a:ext uri="{FF2B5EF4-FFF2-40B4-BE49-F238E27FC236}">
                    <a16:creationId xmlns:a16="http://schemas.microsoft.com/office/drawing/2014/main" id="{BC5A5A90-DD26-496E-ABD4-9E0555DA2632}"/>
                  </a:ext>
                </a:extLst>
              </p:cNvPr>
              <p:cNvGrpSpPr/>
              <p:nvPr/>
            </p:nvGrpSpPr>
            <p:grpSpPr>
              <a:xfrm>
                <a:off x="4741174" y="2549715"/>
                <a:ext cx="6887532" cy="3429000"/>
                <a:chOff x="4648895" y="2539605"/>
                <a:chExt cx="6887532" cy="3429000"/>
              </a:xfrm>
            </p:grpSpPr>
            <p:pic>
              <p:nvPicPr>
                <p:cNvPr id="13" name="Picture 12">
                  <a:extLst>
                    <a:ext uri="{FF2B5EF4-FFF2-40B4-BE49-F238E27FC236}">
                      <a16:creationId xmlns:a16="http://schemas.microsoft.com/office/drawing/2014/main" id="{EF76763A-C4E9-4426-BD45-8B777D995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895" y="2539605"/>
                  <a:ext cx="2857500" cy="1409700"/>
                </a:xfrm>
                <a:prstGeom prst="rect">
                  <a:avLst/>
                </a:prstGeom>
              </p:spPr>
            </p:pic>
            <p:pic>
              <p:nvPicPr>
                <p:cNvPr id="15" name="Picture 14" descr="StanleyTinyS_Numbers">
                  <a:extLst>
                    <a:ext uri="{FF2B5EF4-FFF2-40B4-BE49-F238E27FC236}">
                      <a16:creationId xmlns:a16="http://schemas.microsoft.com/office/drawing/2014/main" id="{23FEE4AE-DBEB-4D04-8656-E41F66FAAA06}"/>
                    </a:ext>
                  </a:extLst>
                </p:cNvPr>
                <p:cNvPicPr>
                  <a:picLocks noChangeAspect="1" noChangeArrowheads="1"/>
                </p:cNvPicPr>
                <p:nvPr/>
              </p:nvPicPr>
              <p:blipFill>
                <a:blip r:embed="rId3" cstate="print"/>
                <a:srcRect/>
                <a:stretch>
                  <a:fillRect/>
                </a:stretch>
              </p:blipFill>
              <p:spPr bwMode="auto">
                <a:xfrm>
                  <a:off x="7195408" y="4446910"/>
                  <a:ext cx="4165534" cy="1521695"/>
                </a:xfrm>
                <a:prstGeom prst="rect">
                  <a:avLst/>
                </a:prstGeom>
                <a:noFill/>
                <a:ln w="9525">
                  <a:noFill/>
                  <a:miter lim="800000"/>
                  <a:headEnd/>
                  <a:tailEnd/>
                </a:ln>
              </p:spPr>
            </p:pic>
            <p:grpSp>
              <p:nvGrpSpPr>
                <p:cNvPr id="17" name="Group 21">
                  <a:extLst>
                    <a:ext uri="{FF2B5EF4-FFF2-40B4-BE49-F238E27FC236}">
                      <a16:creationId xmlns:a16="http://schemas.microsoft.com/office/drawing/2014/main" id="{B7DD2B48-7A49-4C3D-B7F8-51F75C0F5C7B}"/>
                    </a:ext>
                  </a:extLst>
                </p:cNvPr>
                <p:cNvGrpSpPr>
                  <a:grpSpLocks/>
                </p:cNvGrpSpPr>
                <p:nvPr/>
              </p:nvGrpSpPr>
              <p:grpSpPr bwMode="auto">
                <a:xfrm>
                  <a:off x="6211952" y="3120630"/>
                  <a:ext cx="5324475" cy="2609850"/>
                  <a:chOff x="2286" y="1392"/>
                  <a:chExt cx="3354" cy="1644"/>
                </a:xfrm>
              </p:grpSpPr>
              <p:sp>
                <p:nvSpPr>
                  <p:cNvPr id="18" name="Text Box 7">
                    <a:extLst>
                      <a:ext uri="{FF2B5EF4-FFF2-40B4-BE49-F238E27FC236}">
                        <a16:creationId xmlns:a16="http://schemas.microsoft.com/office/drawing/2014/main" id="{1B0DB0CA-991B-4810-8EC7-02543425F815}"/>
                      </a:ext>
                    </a:extLst>
                  </p:cNvPr>
                  <p:cNvSpPr txBox="1">
                    <a:spLocks noChangeArrowheads="1"/>
                  </p:cNvSpPr>
                  <p:nvPr/>
                </p:nvSpPr>
                <p:spPr bwMode="auto">
                  <a:xfrm>
                    <a:off x="2784" y="1982"/>
                    <a:ext cx="1601" cy="233"/>
                  </a:xfrm>
                  <a:prstGeom prst="rect">
                    <a:avLst/>
                  </a:prstGeom>
                  <a:noFill/>
                  <a:ln w="12700">
                    <a:noFill/>
                    <a:miter lim="800000"/>
                    <a:headEnd/>
                    <a:tailEnd/>
                  </a:ln>
                </p:spPr>
                <p:txBody>
                  <a:bodyPr wrap="none">
                    <a:spAutoFit/>
                  </a:bodyPr>
                  <a:lstStyle/>
                  <a:p>
                    <a:r>
                      <a:rPr lang="en-US" dirty="0"/>
                      <a:t>But the camera sees this:</a:t>
                    </a:r>
                  </a:p>
                </p:txBody>
              </p:sp>
              <p:sp>
                <p:nvSpPr>
                  <p:cNvPr id="19" name="Line 17">
                    <a:extLst>
                      <a:ext uri="{FF2B5EF4-FFF2-40B4-BE49-F238E27FC236}">
                        <a16:creationId xmlns:a16="http://schemas.microsoft.com/office/drawing/2014/main" id="{49EFD457-9C12-4C7E-9C9C-0F01AE6D2B58}"/>
                      </a:ext>
                    </a:extLst>
                  </p:cNvPr>
                  <p:cNvSpPr>
                    <a:spLocks noChangeShapeType="1"/>
                  </p:cNvSpPr>
                  <p:nvPr/>
                </p:nvSpPr>
                <p:spPr bwMode="auto">
                  <a:xfrm>
                    <a:off x="2364" y="1398"/>
                    <a:ext cx="3276" cy="576"/>
                  </a:xfrm>
                  <a:prstGeom prst="line">
                    <a:avLst/>
                  </a:prstGeom>
                  <a:noFill/>
                  <a:ln w="12700">
                    <a:solidFill>
                      <a:srgbClr val="FF0000"/>
                    </a:solidFill>
                    <a:prstDash val="dash"/>
                    <a:round/>
                    <a:headEnd/>
                    <a:tailEnd/>
                  </a:ln>
                </p:spPr>
                <p:txBody>
                  <a:bodyPr/>
                  <a:lstStyle/>
                  <a:p>
                    <a:endParaRPr lang="en-US"/>
                  </a:p>
                </p:txBody>
              </p:sp>
              <p:sp>
                <p:nvSpPr>
                  <p:cNvPr id="20" name="Line 18">
                    <a:extLst>
                      <a:ext uri="{FF2B5EF4-FFF2-40B4-BE49-F238E27FC236}">
                        <a16:creationId xmlns:a16="http://schemas.microsoft.com/office/drawing/2014/main" id="{ACB844E5-B775-46A5-A773-A8612D682E84}"/>
                      </a:ext>
                    </a:extLst>
                  </p:cNvPr>
                  <p:cNvSpPr>
                    <a:spLocks noChangeShapeType="1"/>
                  </p:cNvSpPr>
                  <p:nvPr/>
                </p:nvSpPr>
                <p:spPr bwMode="auto">
                  <a:xfrm>
                    <a:off x="2292" y="1392"/>
                    <a:ext cx="498" cy="596"/>
                  </a:xfrm>
                  <a:prstGeom prst="line">
                    <a:avLst/>
                  </a:prstGeom>
                  <a:noFill/>
                  <a:ln w="12700">
                    <a:solidFill>
                      <a:srgbClr val="FF0000"/>
                    </a:solidFill>
                    <a:prstDash val="dash"/>
                    <a:round/>
                    <a:headEnd/>
                    <a:tailEnd/>
                  </a:ln>
                </p:spPr>
                <p:txBody>
                  <a:bodyPr/>
                  <a:lstStyle/>
                  <a:p>
                    <a:endParaRPr lang="en-US"/>
                  </a:p>
                </p:txBody>
              </p:sp>
              <p:sp>
                <p:nvSpPr>
                  <p:cNvPr id="21" name="Line 19">
                    <a:extLst>
                      <a:ext uri="{FF2B5EF4-FFF2-40B4-BE49-F238E27FC236}">
                        <a16:creationId xmlns:a16="http://schemas.microsoft.com/office/drawing/2014/main" id="{423B6912-1398-4482-83D7-CBCA0021D05F}"/>
                      </a:ext>
                    </a:extLst>
                  </p:cNvPr>
                  <p:cNvSpPr>
                    <a:spLocks noChangeShapeType="1"/>
                  </p:cNvSpPr>
                  <p:nvPr/>
                </p:nvSpPr>
                <p:spPr bwMode="auto">
                  <a:xfrm>
                    <a:off x="2286" y="1470"/>
                    <a:ext cx="498" cy="1566"/>
                  </a:xfrm>
                  <a:prstGeom prst="line">
                    <a:avLst/>
                  </a:prstGeom>
                  <a:noFill/>
                  <a:ln w="12700">
                    <a:solidFill>
                      <a:srgbClr val="FF0000"/>
                    </a:solidFill>
                    <a:prstDash val="dash"/>
                    <a:round/>
                    <a:headEnd/>
                    <a:tailEnd/>
                  </a:ln>
                </p:spPr>
                <p:txBody>
                  <a:bodyPr/>
                  <a:lstStyle/>
                  <a:p>
                    <a:endParaRPr lang="en-US"/>
                  </a:p>
                </p:txBody>
              </p:sp>
            </p:grpSp>
          </p:grpSp>
        </p:grpSp>
        <p:sp>
          <p:nvSpPr>
            <p:cNvPr id="16" name="Rectangle 16">
              <a:extLst>
                <a:ext uri="{FF2B5EF4-FFF2-40B4-BE49-F238E27FC236}">
                  <a16:creationId xmlns:a16="http://schemas.microsoft.com/office/drawing/2014/main" id="{86120C0C-C9CE-4A0B-A2F7-482B60EB473E}"/>
                </a:ext>
              </a:extLst>
            </p:cNvPr>
            <p:cNvSpPr>
              <a:spLocks noChangeArrowheads="1"/>
            </p:cNvSpPr>
            <p:nvPr/>
          </p:nvSpPr>
          <p:spPr bwMode="auto">
            <a:xfrm>
              <a:off x="5476239" y="3685538"/>
              <a:ext cx="92125" cy="116697"/>
            </a:xfrm>
            <a:prstGeom prst="rect">
              <a:avLst/>
            </a:prstGeom>
            <a:noFill/>
            <a:ln w="28575">
              <a:solidFill>
                <a:srgbClr val="FF0000"/>
              </a:solidFill>
              <a:miter lim="800000"/>
              <a:headEnd/>
              <a:tailEnd/>
            </a:ln>
          </p:spPr>
          <p:txBody>
            <a:bodyPr wrap="none" anchor="ctr"/>
            <a:lstStyle/>
            <a:p>
              <a:pPr algn="ctr"/>
              <a:endParaRPr lang="en-US"/>
            </a:p>
          </p:txBody>
        </p:sp>
      </p:grpSp>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GB" dirty="0"/>
              <a:t>Why Neural Networks?</a:t>
            </a:r>
            <a:endParaRPr lang="en-NZ" dirty="0"/>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3 -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115203" cy="2126864"/>
          </a:xfrm>
          <a:prstGeom prst="rect">
            <a:avLst/>
          </a:prstGeom>
          <a:noFill/>
        </p:spPr>
        <p:txBody>
          <a:bodyPr wrap="square" numCol="1">
            <a:spAutoFit/>
          </a:bodyPr>
          <a:lstStyle/>
          <a:p>
            <a:pPr marL="285750" indent="-285750">
              <a:lnSpc>
                <a:spcPct val="150000"/>
              </a:lnSpc>
              <a:buFont typeface="Arial" panose="020B0604020202020204" pitchFamily="34" charset="0"/>
              <a:buChar char="•"/>
            </a:pPr>
            <a:r>
              <a:rPr lang="en-GB" dirty="0"/>
              <a:t>Problems where n is large: computer vision</a:t>
            </a:r>
          </a:p>
          <a:p>
            <a:pPr marL="742950" lvl="1" indent="-285750">
              <a:lnSpc>
                <a:spcPct val="150000"/>
              </a:lnSpc>
              <a:buFont typeface="Arial" panose="020B0604020202020204" pitchFamily="34" charset="0"/>
              <a:buChar char="•"/>
            </a:pPr>
            <a:r>
              <a:rPr lang="en-GB" dirty="0"/>
              <a:t>Computer vision sees a matrix of pixel intensity values</a:t>
            </a:r>
          </a:p>
          <a:p>
            <a:pPr marL="742950" lvl="1" indent="-285750">
              <a:lnSpc>
                <a:spcPct val="150000"/>
              </a:lnSpc>
              <a:buFont typeface="Arial" panose="020B0604020202020204" pitchFamily="34" charset="0"/>
              <a:buChar char="•"/>
            </a:pPr>
            <a:r>
              <a:rPr lang="en-GB" dirty="0"/>
              <a:t>To build a car detector, build a training set of {Not cars, Cars} then test against a car</a:t>
            </a:r>
          </a:p>
          <a:p>
            <a:pPr marL="285750" indent="-285750">
              <a:lnSpc>
                <a:spcPct val="150000"/>
              </a:lnSpc>
              <a:buFont typeface="Arial" panose="020B0604020202020204" pitchFamily="34" charset="0"/>
              <a:buChar char="•"/>
            </a:pPr>
            <a:r>
              <a:rPr lang="en-GB" dirty="0"/>
              <a:t>You see this: </a:t>
            </a:r>
          </a:p>
          <a:p>
            <a:pPr marL="285750" indent="-28575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2072396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n = 2500&#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1^{(2)}&#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2^{(2)}&#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3^{(2)}&#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 x_2 \in \{ 0, 1\}&#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y = x_1 $ AND $ x_2$&#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 = \begin{bmatrix}&#10;00000000000000\\&#10;00000000000000\\&#10;\vdots\\&#10;00000000000000&#10;\end{bmatrix}&#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 = \begin{bmatrix}&#10;x_0\\x_1\\x_2\\x_3&#10;\end{bmatrix}&#10;$&#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x_1 $ AND $ x_2$&#10;&#10;\end{document}"/>
  <p:tag name="IGUANATEXSIZE" val="16"/>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NOT $x_1$) AND (NOT $x_2$)&#10;&#10;\end{document}"/>
  <p:tag name="IGUANATEXSIZE" val="16"/>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x_1 $ OR $ x_2$&#10;&#10;\end{document}"/>
  <p:tag name="IGUANATEXSIZE" val="16"/>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 = \begin{bmatrix}&#10;\theta_0\\\theta_1\\\theta_2\\\theta_3&#10;\end{bmatrix}&#10;$&#10;&#10;\end{document}"/>
  <p:tag name="IGUANATEXSIZE" val="2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x_1 $ AND $ x_2$&#10;&#10;\end{document}"/>
  <p:tag name="IGUANATEXSIZE" val="16"/>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NOT $x_1$) AND (NOT $x_2$)&#10;&#10;\end{document}"/>
  <p:tag name="IGUANATEXSIZE" val="16"/>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x_1 $ OR $ x_2$&#10;&#10;\end{document}"/>
  <p:tag name="IGUANATEXSIZE" val="16"/>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10;$&#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1^{(2)}&#10;$&#10;&#10;\end{document}"/>
  <p:tag name="IGUANATEXSIZE" val="2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2^{(2)}&#10;$&#10;&#10;\end{document}"/>
  <p:tag name="IGUANATEXSIZE" val="2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a_3^{(2)}&#10;$&#10;&#10;\end{document}"/>
  <p:tag name="IGUANATEXSIZE" val="2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approx \left[ \begin{smallmatrix}&#10;1\\0\\0\\0&#10;\end{smallmatrix} \right]&#10;$&#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approx \left[ \begin{smallmatrix}&#10;0\\1\\0\\0&#10;\end{smallmatrix} \right]&#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h_\Theta(x) \approx \left[ \begin{smallmatrix}&#10;0\\0\\1\\0&#10;\end{smallmatrix} \right]&#10;$&#10;&#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x^{(1)}, y^{(1)}), (x^{(2)}, y^{(2)}), \dots, (x^{(m)}, y^{(m)}) &#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10;\end{document}"/>
  <p:tag name="IGUANATEXSIZE" val="20"/>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3A40C8F5B7834DBECC0AC1826905C0" ma:contentTypeVersion="4" ma:contentTypeDescription="Create a new document." ma:contentTypeScope="" ma:versionID="6116557c24a8d3c5596aed50a71f0ae0">
  <xsd:schema xmlns:xsd="http://www.w3.org/2001/XMLSchema" xmlns:xs="http://www.w3.org/2001/XMLSchema" xmlns:p="http://schemas.microsoft.com/office/2006/metadata/properties" xmlns:ns3="4b2341e4-484d-40a0-a0dd-cabc521e1203" targetNamespace="http://schemas.microsoft.com/office/2006/metadata/properties" ma:root="true" ma:fieldsID="93aa95f1b93ace587cbad58792950f38" ns3:_="">
    <xsd:import namespace="4b2341e4-484d-40a0-a0dd-cabc521e12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2341e4-484d-40a0-a0dd-cabc521e12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48FE91-309F-4668-A48F-3E11F56306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2341e4-484d-40a0-a0dd-cabc521e12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866527-49BF-4DF1-8484-F7077CA1737C}">
  <ds:schemaRefs>
    <ds:schemaRef ds:uri="http://schemas.microsoft.com/sharepoint/v3/contenttype/forms"/>
  </ds:schemaRefs>
</ds:datastoreItem>
</file>

<file path=customXml/itemProps3.xml><?xml version="1.0" encoding="utf-8"?>
<ds:datastoreItem xmlns:ds="http://schemas.openxmlformats.org/officeDocument/2006/customXml" ds:itemID="{BCB98F3F-14C8-4802-9B40-4BA149B5716B}">
  <ds:schemaRefs>
    <ds:schemaRef ds:uri="http://purl.org/dc/term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dcmitype/"/>
    <ds:schemaRef ds:uri="4b2341e4-484d-40a0-a0dd-cabc521e120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6736</TotalTime>
  <Words>5850</Words>
  <Application>Microsoft Office PowerPoint</Application>
  <PresentationFormat>Widescreen</PresentationFormat>
  <Paragraphs>773</Paragraphs>
  <Slides>60</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-apple-system</vt:lpstr>
      <vt:lpstr>Arial</vt:lpstr>
      <vt:lpstr>Calibri</vt:lpstr>
      <vt:lpstr>Calibri Light</vt:lpstr>
      <vt:lpstr>Cambria Math</vt:lpstr>
      <vt:lpstr>Google Sans</vt:lpstr>
      <vt:lpstr>T3Font_8</vt:lpstr>
      <vt:lpstr>TimesNewRomanPS-ItalicMT</vt:lpstr>
      <vt:lpstr>TimesNewRomanPSMT</vt:lpstr>
      <vt:lpstr>Retrospect</vt:lpstr>
      <vt:lpstr>PowerPoint Presentation</vt:lpstr>
      <vt:lpstr>Review</vt:lpstr>
      <vt:lpstr>Review</vt:lpstr>
      <vt:lpstr>Review</vt:lpstr>
      <vt:lpstr>1st Scenario</vt:lpstr>
      <vt:lpstr>2nd Scenario</vt:lpstr>
      <vt:lpstr>Outline</vt:lpstr>
      <vt:lpstr>Why Neural Networks?</vt:lpstr>
      <vt:lpstr>Why Neural Networks?</vt:lpstr>
      <vt:lpstr>Why Neural Networks? Computer Vision: Car Detection</vt:lpstr>
      <vt:lpstr>Why Neural Networks? Computer Vision: Car Detection</vt:lpstr>
      <vt:lpstr>Why Neural Networks? Computer Vision: Car Detection</vt:lpstr>
      <vt:lpstr>Neural Networks Applications</vt:lpstr>
      <vt:lpstr>Neural Networks</vt:lpstr>
      <vt:lpstr>Neural Networks From Biological to Artificial Neurons</vt:lpstr>
      <vt:lpstr>Neural Networks From Biological to Artificial Neurons</vt:lpstr>
      <vt:lpstr>Neural Networks Brains</vt:lpstr>
      <vt:lpstr>Neural Networks Brain</vt:lpstr>
      <vt:lpstr>Neural Networks Model Representation</vt:lpstr>
      <vt:lpstr>Neural Networks Neuron Model: Logistic Unit</vt:lpstr>
      <vt:lpstr>Neural Networks Neuron Model: Logistic Unit</vt:lpstr>
      <vt:lpstr>Neural Networks Neuron Model: Logistic Unit</vt:lpstr>
      <vt:lpstr>Neural Networks</vt:lpstr>
      <vt:lpstr>Neural Networks Computations</vt:lpstr>
      <vt:lpstr>Neural Networks Simple Example 1: AND Function</vt:lpstr>
      <vt:lpstr>Neural Networks Simple Example 1: AND Function</vt:lpstr>
      <vt:lpstr>Neural Networks Simple Example 2: OR Function</vt:lpstr>
      <vt:lpstr>Neural Networks Simple Example 3: NOT Function</vt:lpstr>
      <vt:lpstr>Neural Networks Simple Example 4: XNOR Function</vt:lpstr>
      <vt:lpstr>Neural Networks Simple Example 4: XNOR Function</vt:lpstr>
      <vt:lpstr>Neural Networks Activation Functions</vt:lpstr>
      <vt:lpstr>Neural Networks Forward Propagation</vt:lpstr>
      <vt:lpstr>Neural Networks Cost Function</vt:lpstr>
      <vt:lpstr>Neural Networks Gradient Descent</vt:lpstr>
      <vt:lpstr>Neural Networks Gradient Descent  Learning Rate</vt:lpstr>
      <vt:lpstr>Neural Networks Gradient Descent</vt:lpstr>
      <vt:lpstr>Neural Networks Backpropagation</vt:lpstr>
      <vt:lpstr>Neural Networks Backpropagation</vt:lpstr>
      <vt:lpstr>Neural Networks Comparing with Logistic Regression</vt:lpstr>
      <vt:lpstr>Neural Networks Comparing with Logistic Regression</vt:lpstr>
      <vt:lpstr>Neural Networks Other Network Architectures</vt:lpstr>
      <vt:lpstr>Neural Networks Multiclass Classification</vt:lpstr>
      <vt:lpstr>Neural Networks Multiclass Classification</vt:lpstr>
      <vt:lpstr>Neural Networks Multiclass Classification</vt:lpstr>
      <vt:lpstr>Neural Networks Implementing NN with Keras</vt:lpstr>
      <vt:lpstr>Neural Networks Implementing NN with Keras</vt:lpstr>
      <vt:lpstr> Neural Networks in Python</vt:lpstr>
      <vt:lpstr>Neural Networks in Python</vt:lpstr>
      <vt:lpstr>Neural Networks in Python</vt:lpstr>
      <vt:lpstr>Neural Networks in Python</vt:lpstr>
      <vt:lpstr>Neural Networks in Python</vt:lpstr>
      <vt:lpstr>Neural Networks in Python</vt:lpstr>
      <vt:lpstr>Neural Networks in Python</vt:lpstr>
      <vt:lpstr>Neural Networks in Python</vt:lpstr>
      <vt:lpstr>Neural Networks in Python</vt:lpstr>
      <vt:lpstr>Neural Networks in Python</vt:lpstr>
      <vt:lpstr>Neural Networks in Python</vt:lpstr>
      <vt:lpstr>Neural Networks in Python</vt:lpstr>
      <vt:lpstr>Neural Networks in Python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Keivanmarz</dc:creator>
  <cp:lastModifiedBy>Keivanmarz, Ali</cp:lastModifiedBy>
  <cp:revision>254</cp:revision>
  <dcterms:created xsi:type="dcterms:W3CDTF">2021-08-14T21:42:53Z</dcterms:created>
  <dcterms:modified xsi:type="dcterms:W3CDTF">2024-05-17T23:27:15Z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0x0101009D3A40C8F5B7834DBECC0AC1826905C0</vt:lpwstr>
  </property>
</Properties>
</file>